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embeddedFontLst>
    <p:embeddedFont>
      <p:font typeface="Cabin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5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bin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Cabin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/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4545009" y="324171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 rot="5400000">
            <a:off x="2838640" y="329755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bin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bin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/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/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Cabin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92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/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ln.org/taxonomy/term/174" TargetMode="External"/><Relationship Id="rId7" Type="http://schemas.openxmlformats.org/officeDocument/2006/relationships/hyperlink" Target="mailto:Katherine@srln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ve@unbundledattorney.com" TargetMode="External"/><Relationship Id="rId5" Type="http://schemas.openxmlformats.org/officeDocument/2006/relationships/hyperlink" Target="mailto:marquita.green@jaxlegalaid.org" TargetMode="External"/><Relationship Id="rId4" Type="http://schemas.openxmlformats.org/officeDocument/2006/relationships/hyperlink" Target="mailto:jbednarz@chicagobar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xlegalaid.org/reducedfee/flar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epchicago.community.lawye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icagobarfoundation.org/limitedscope/#faq" TargetMode="External"/><Relationship Id="rId4" Type="http://schemas.openxmlformats.org/officeDocument/2006/relationships/hyperlink" Target="https://chicagobarfoundation.org/limitedscop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bin"/>
              <a:buNone/>
            </a:pPr>
            <a:r>
              <a:rPr lang="en-US"/>
              <a:t>LIMITED SCOPE SERVICES: A CORE PART OF 100% ACCESS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Jessica Bednarz, Director of Innovation and Training at the Chicago Bar Foundation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Marquita Green Family Law Low Bono Director at Jacksonville Area Legal Aid, Inc.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Dave Aarons, Founder &amp; CEO of Unbundled Attorney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Katherine Alteneder, Executive Director SRLN, Moderator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2231136" y="400377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</a:pPr>
            <a:r>
              <a:rPr lang="en-US" dirty="0"/>
              <a:t>MARKET BASED SOLUTIONS</a:t>
            </a:r>
            <a:endParaRPr dirty="0"/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1111956" y="2083089"/>
            <a:ext cx="9968088" cy="433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 sz="2000" dirty="0"/>
              <a:t>Unbundled Attorney – Lead Generation with a Purpose</a:t>
            </a:r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endParaRPr dirty="0"/>
          </a:p>
          <a:p>
            <a:pPr marL="0" indent="-228600">
              <a:lnSpc>
                <a:spcPct val="80000"/>
              </a:lnSpc>
              <a:buSzPts val="1360"/>
            </a:pPr>
            <a:r>
              <a:rPr lang="en-US" b="1" dirty="0"/>
              <a:t>We empower attorneys by</a:t>
            </a:r>
            <a:br>
              <a:rPr lang="en-US" sz="1560" b="1" dirty="0"/>
            </a:br>
            <a:endParaRPr lang="en-US" b="1" dirty="0"/>
          </a:p>
          <a:p>
            <a:pPr marL="685800" lvl="2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Char char="•"/>
            </a:pPr>
            <a:r>
              <a:rPr lang="en-US" dirty="0"/>
              <a:t>Delivering educated, exclusive client leads</a:t>
            </a:r>
          </a:p>
          <a:p>
            <a:pPr marL="685800" lvl="2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Char char="•"/>
            </a:pPr>
            <a:r>
              <a:rPr lang="en-US" dirty="0"/>
              <a:t>Educating them on how to profitably offer unbundled legal services</a:t>
            </a:r>
          </a:p>
          <a:p>
            <a:pPr marL="685800" lvl="2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Char char="•"/>
            </a:pPr>
            <a:r>
              <a:rPr lang="en-US" dirty="0"/>
              <a:t>Leverage technology to streamline the delivery of services </a:t>
            </a:r>
          </a:p>
          <a:p>
            <a:pPr marL="685800" lvl="2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Char char="•"/>
            </a:pPr>
            <a:r>
              <a:rPr lang="en-US" dirty="0"/>
              <a:t>Connecting to a community of unbundled attorneys nationwide</a:t>
            </a:r>
            <a:br>
              <a:rPr lang="en-US" b="1" dirty="0"/>
            </a:br>
            <a:endParaRPr lang="en-US" b="1" dirty="0"/>
          </a:p>
          <a:p>
            <a:pPr marL="228600" lvl="1" indent="-228600">
              <a:lnSpc>
                <a:spcPct val="80000"/>
              </a:lnSpc>
              <a:buSzPts val="1360"/>
            </a:pPr>
            <a:r>
              <a:rPr lang="en-US" sz="1800" b="1" dirty="0"/>
              <a:t>We empower the public by</a:t>
            </a:r>
            <a:br>
              <a:rPr lang="en-US" sz="1360" b="1" dirty="0"/>
            </a:br>
            <a:endParaRPr b="1" dirty="0"/>
          </a:p>
          <a:p>
            <a:pPr marL="685800" lvl="2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Char char="•"/>
            </a:pPr>
            <a:r>
              <a:rPr lang="en-US" dirty="0"/>
              <a:t>Promoting awareness of unbundled services</a:t>
            </a:r>
            <a:endParaRPr dirty="0"/>
          </a:p>
          <a:p>
            <a:pPr marL="685800" lvl="2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Char char="•"/>
            </a:pPr>
            <a:r>
              <a:rPr lang="en-US" dirty="0"/>
              <a:t>Educating them on how they work and what they cost</a:t>
            </a:r>
            <a:endParaRPr dirty="0"/>
          </a:p>
          <a:p>
            <a:pPr marL="685800" lvl="2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Char char="•"/>
            </a:pPr>
            <a:r>
              <a:rPr lang="en-US" dirty="0"/>
              <a:t>Connecting them with unbundled attorneys in their area</a:t>
            </a:r>
            <a:endParaRPr dirty="0"/>
          </a:p>
          <a:p>
            <a:pPr marL="228600" lvl="0" indent="-13144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530"/>
              <a:buNone/>
            </a:pPr>
            <a:endParaRPr sz="153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body" idx="1"/>
          </p:nvPr>
        </p:nvSpPr>
        <p:spPr>
          <a:xfrm>
            <a:off x="1049868" y="519289"/>
            <a:ext cx="9516532" cy="590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5"/>
              <a:buNone/>
            </a:pPr>
            <a:r>
              <a:rPr lang="en-US" sz="2405" u="sng" dirty="0"/>
              <a:t>BREAKOUT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5"/>
              <a:buNone/>
            </a:pPr>
            <a:endParaRPr sz="2405" u="sng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5"/>
              <a:buNone/>
            </a:pPr>
            <a:r>
              <a:rPr lang="en-US" sz="2405" u="sng" dirty="0"/>
              <a:t>Client Source/Pipeline</a:t>
            </a:r>
            <a:r>
              <a:rPr lang="en-US" sz="2405" dirty="0"/>
              <a:t>			</a:t>
            </a:r>
            <a:r>
              <a:rPr lang="en-US" sz="2405" u="sng" dirty="0"/>
              <a:t>Provider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5"/>
              <a:buNone/>
            </a:pPr>
            <a:r>
              <a:rPr lang="en-US" sz="2405" dirty="0"/>
              <a:t>Legal aid				Court annexed programs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5"/>
              <a:buNone/>
            </a:pPr>
            <a:r>
              <a:rPr lang="en-US" sz="2405" dirty="0"/>
              <a:t>Bar Association			Legal Aid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5"/>
              <a:buNone/>
            </a:pPr>
            <a:r>
              <a:rPr lang="en-US" sz="2405" dirty="0"/>
              <a:t>Court - self-help center		Lawyer referral panels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5"/>
              <a:buNone/>
            </a:pPr>
            <a:r>
              <a:rPr lang="en-US" sz="2405" dirty="0"/>
              <a:t>Court - clerk’s office 			Private attorneys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5"/>
              <a:buNone/>
            </a:pPr>
            <a:r>
              <a:rPr lang="en-US" sz="2405" dirty="0"/>
              <a:t>Court – courtroom 			Incubator programs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5"/>
              <a:buNone/>
            </a:pPr>
            <a:r>
              <a:rPr lang="en-US" sz="2405" dirty="0"/>
              <a:t>Court – other				Law school clinics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5"/>
              <a:buNone/>
            </a:pPr>
            <a:r>
              <a:rPr lang="en-US" sz="2405" dirty="0"/>
              <a:t>Internet				On-line tools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5"/>
              <a:buNone/>
            </a:pPr>
            <a:r>
              <a:rPr lang="en-US" sz="2405" dirty="0"/>
              <a:t>Non-profits				Other?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5"/>
              <a:buNone/>
            </a:pPr>
            <a:r>
              <a:rPr lang="en-US" sz="2405" dirty="0"/>
              <a:t>Other?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5"/>
              <a:buNone/>
            </a:pPr>
            <a:r>
              <a:rPr lang="en-US" sz="2405" dirty="0"/>
              <a:t> </a:t>
            </a:r>
            <a:endParaRPr dirty="0"/>
          </a:p>
          <a:p>
            <a:pPr marL="228600" lvl="0" indent="-1228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endParaRPr sz="166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DB719A-EC02-4640-8388-02951E8A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770" y="1175657"/>
            <a:ext cx="6060460" cy="4741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57CD2C-CC82-479C-87EE-820E332BBF6D}"/>
              </a:ext>
            </a:extLst>
          </p:cNvPr>
          <p:cNvSpPr txBox="1"/>
          <p:nvPr/>
        </p:nvSpPr>
        <p:spPr>
          <a:xfrm>
            <a:off x="2048259" y="164913"/>
            <a:ext cx="8095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Unbundled Attorney Podcast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/>
              <a:t>How Private Attorneys Are Delivering Unbundled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C7AFD-8260-4966-B592-27213A3AA036}"/>
              </a:ext>
            </a:extLst>
          </p:cNvPr>
          <p:cNvSpPr txBox="1"/>
          <p:nvPr/>
        </p:nvSpPr>
        <p:spPr>
          <a:xfrm>
            <a:off x="2999755" y="6097221"/>
            <a:ext cx="6404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https://youtube.com/unbundledattorney</a:t>
            </a:r>
          </a:p>
        </p:txBody>
      </p:sp>
    </p:spTree>
    <p:extLst>
      <p:ext uri="{BB962C8B-B14F-4D97-AF65-F5344CB8AC3E}">
        <p14:creationId xmlns:p14="http://schemas.microsoft.com/office/powerpoint/2010/main" val="338115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Resources at SRLN Unbundling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https://www.srln.org/taxonomy/term/174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Jessica Bednarz,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jbednarz@chicagobar.org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Marquita Green,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marquita.green@jaxlegalaid.org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Dave Aarons,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dave@unbundledattorney.com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Katherine Alteneder,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Katherine@srln.org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</a:pPr>
            <a:r>
              <a:rPr lang="en-US"/>
              <a:t>UNBUNDLING ------ SIGH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1805691" y="1191545"/>
            <a:ext cx="4128796" cy="51055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1981200" y="1631442"/>
            <a:ext cx="581710" cy="776973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1981199" y="2909189"/>
            <a:ext cx="581710" cy="7769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1981199" y="4186935"/>
            <a:ext cx="581710" cy="7769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6320265" y="1608580"/>
            <a:ext cx="581710" cy="7769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6326382" y="2909188"/>
            <a:ext cx="581710" cy="7769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1981199" y="5520147"/>
            <a:ext cx="581710" cy="77697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2840029" y="1396143"/>
            <a:ext cx="3192471" cy="119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More guidance/clarity concerning </a:t>
            </a:r>
            <a:r>
              <a:rPr lang="en-US"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ethical obligations </a:t>
            </a: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unbundled matters</a:t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2852173" y="2843453"/>
            <a:ext cx="3082314" cy="119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More guidance/clarity concerning </a:t>
            </a:r>
            <a:r>
              <a:rPr lang="en-US"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malpractice exposure </a:t>
            </a: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unbundled matters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846055" y="4114687"/>
            <a:ext cx="3088432" cy="119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More guidance/clarity concerning </a:t>
            </a:r>
            <a:r>
              <a:rPr lang="en-US"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court procedures </a:t>
            </a: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unbundled matters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7261657" y="1567497"/>
            <a:ext cx="2214246" cy="119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Sample limited-scope agreements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7261657" y="5345286"/>
            <a:ext cx="2214246" cy="119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Opportunities to network with lawyers who unbundle</a:t>
            </a: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1819685" y="273146"/>
            <a:ext cx="8229600" cy="11430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</a:pPr>
            <a:r>
              <a:rPr lang="en-US">
                <a:solidFill>
                  <a:schemeClr val="dk2"/>
                </a:solidFill>
              </a:rPr>
              <a:t>OBSTACLES IN LAWYER’S MINDS</a:t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6326382" y="5476525"/>
            <a:ext cx="581710" cy="776973"/>
          </a:xfrm>
          <a:prstGeom prst="ellipse">
            <a:avLst/>
          </a:prstGeom>
          <a:solidFill>
            <a:srgbClr val="6B88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6326382" y="4157324"/>
            <a:ext cx="581710" cy="77697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2149589" y="1804485"/>
            <a:ext cx="3429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2135085" y="3097203"/>
            <a:ext cx="3429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2149589" y="4359977"/>
            <a:ext cx="3429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149589" y="5693189"/>
            <a:ext cx="3429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6471682" y="1762086"/>
            <a:ext cx="35677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6492674" y="3097203"/>
            <a:ext cx="3429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6499040" y="4330366"/>
            <a:ext cx="3429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6492674" y="5649567"/>
            <a:ext cx="3429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2840029" y="5362792"/>
            <a:ext cx="3094458" cy="119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en-US" sz="2000" b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Programs to </a:t>
            </a:r>
            <a:r>
              <a:rPr lang="en-US" sz="2000" b="1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connect you with prospective clients </a:t>
            </a:r>
            <a:r>
              <a:rPr lang="en-US" sz="2000" b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interested in unbundled legal services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7261659" y="3859838"/>
            <a:ext cx="2787627" cy="128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en-US" sz="2000" b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Information to better understand fee structures for unbundled legal services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7261657" y="2509287"/>
            <a:ext cx="2214246" cy="119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en-US" sz="2000" b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Nothing. Unbundling is just not in my future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9776178" y="6124076"/>
            <a:ext cx="1930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ABA Survey 2017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2231136" y="964691"/>
            <a:ext cx="7729728" cy="3776641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</a:pPr>
            <a:r>
              <a:rPr lang="en-US"/>
              <a:t>THEORY OF CHANGE:</a:t>
            </a:r>
            <a:br>
              <a:rPr lang="en-US"/>
            </a:br>
            <a:br>
              <a:rPr lang="en-US"/>
            </a:br>
            <a:r>
              <a:rPr lang="en-US"/>
              <a:t>LAWYERS WILL REPRESENT PEOPLE IN HEARINGS AND THERE WILL BE NO MORE SRLS</a:t>
            </a: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3079834" y="2291643"/>
            <a:ext cx="5174375" cy="179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2287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endParaRPr sz="1665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527"/>
              <a:buNone/>
            </a:pPr>
            <a:r>
              <a:rPr lang="en-US" sz="952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2231136" y="964691"/>
            <a:ext cx="7729728" cy="3776641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</a:pPr>
            <a:r>
              <a:rPr lang="en-US"/>
              <a:t>THEORY OF CHANGE:</a:t>
            </a:r>
            <a:br>
              <a:rPr lang="en-US"/>
            </a:br>
            <a:br>
              <a:rPr lang="en-US"/>
            </a:br>
            <a:r>
              <a:rPr lang="en-US"/>
              <a:t>LAWYERS WILL PROVIDE PEOPLE THE LEGAL HELP THEY NEED</a:t>
            </a:r>
            <a:br>
              <a:rPr lang="en-US"/>
            </a:br>
            <a:br>
              <a:rPr lang="en-US"/>
            </a:br>
            <a:r>
              <a:rPr lang="en-US" sz="5400"/>
              <a:t>✅</a:t>
            </a:r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2231136" y="5125156"/>
            <a:ext cx="7729728" cy="61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</a:pPr>
            <a:r>
              <a:rPr lang="en-US"/>
              <a:t>PIPELINES</a:t>
            </a: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2315803" y="2505456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</a:pPr>
            <a:r>
              <a:rPr lang="en-US" sz="2800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FLOW</a:t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2231136" y="4261047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</a:pPr>
            <a:r>
              <a:rPr lang="en-US" sz="2800" cap="none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                B</a:t>
            </a:r>
            <a:endParaRPr dirty="0"/>
          </a:p>
        </p:txBody>
      </p:sp>
      <p:sp>
        <p:nvSpPr>
          <p:cNvPr id="156" name="Google Shape;156;p20"/>
          <p:cNvSpPr/>
          <p:nvPr/>
        </p:nvSpPr>
        <p:spPr>
          <a:xfrm>
            <a:off x="5653822" y="4613091"/>
            <a:ext cx="978408" cy="484632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B37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</a:pPr>
            <a:r>
              <a:rPr lang="en-US"/>
              <a:t>TECHNOLOGY FACILITATES FLOW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1501422" y="964692"/>
            <a:ext cx="8805334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</a:pPr>
            <a:br>
              <a:rPr lang="en-US"/>
            </a:br>
            <a:r>
              <a:rPr lang="en-US"/>
              <a:t>JACKSONVILLE AREA LEGAL AID PROJECT</a:t>
            </a:r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891825" y="2336800"/>
            <a:ext cx="10050000" cy="3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Family Law Assistance at Reduced Expense (FLARE)</a:t>
            </a:r>
            <a:endParaRPr sz="3000"/>
          </a:p>
          <a:p>
            <a:pPr marL="457200" lvl="1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Internal Pilot = March 2018; Soft Launch = July 2018</a:t>
            </a:r>
            <a:endParaRPr sz="2400"/>
          </a:p>
          <a:p>
            <a:pPr marL="457200" lvl="1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Panel of local, private bar attorneys </a:t>
            </a:r>
            <a:endParaRPr sz="2400"/>
          </a:p>
          <a:p>
            <a:pPr marL="457200" lvl="1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Ineligible grantees of legal aid </a:t>
            </a:r>
            <a:endParaRPr sz="2400"/>
          </a:p>
          <a:p>
            <a:pPr marL="457200" lvl="1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ttps://www.jaxlegalaid.org/reducedfee/flare/</a:t>
            </a:r>
            <a:r>
              <a:rPr lang="en-US" sz="2400"/>
              <a:t> </a:t>
            </a:r>
            <a:endParaRPr sz="2400"/>
          </a:p>
          <a:p>
            <a:pPr marL="457200" lvl="1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Limited scope and/or full representation options</a:t>
            </a:r>
            <a:endParaRPr sz="2400"/>
          </a:p>
          <a:p>
            <a:pPr marL="457200" lvl="1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Dissolution of Marriage forms portal by Florida Justice Technology Center</a:t>
            </a:r>
            <a:endParaRPr sz="2400"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</a:pPr>
            <a:r>
              <a:rPr lang="en-US"/>
              <a:t>CHICAGO BAR FOUNDATION PROJECTS</a:t>
            </a:r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1670756" y="2506133"/>
            <a:ext cx="8636000" cy="381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Chicago Bar Foundation Justice Entrepreneurs Project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JEP June 2013 </a:t>
            </a:r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60+ attorneys in the JEP network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Lawyer-Matching platform -Community Lawyer</a:t>
            </a:r>
            <a:br>
              <a:rPr lang="en-US" dirty="0"/>
            </a:br>
            <a:br>
              <a:rPr lang="en-US" dirty="0"/>
            </a:b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Chicago Bar Association/Chicago Bar Foundation Limited Scope Panels</a:t>
            </a:r>
            <a:r>
              <a:rPr lang="en-US" dirty="0"/>
              <a:t> 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Limited scope/unbundled family law and landlord/tenant.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Launched Fall 2017</a:t>
            </a:r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https://chicagobarfoundation.org/limitedscope/#faq</a:t>
            </a:r>
            <a:r>
              <a:rPr lang="en-US" dirty="0"/>
              <a:t>. </a:t>
            </a:r>
            <a:endParaRPr dirty="0"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321</Words>
  <Application>Microsoft Office PowerPoint</Application>
  <PresentationFormat>Widescreen</PresentationFormat>
  <Paragraphs>87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Cabin</vt:lpstr>
      <vt:lpstr>Arial</vt:lpstr>
      <vt:lpstr>Calibri</vt:lpstr>
      <vt:lpstr>Parcel</vt:lpstr>
      <vt:lpstr>Parcel</vt:lpstr>
      <vt:lpstr>LIMITED SCOPE SERVICES: A CORE PART OF 100% ACCESS</vt:lpstr>
      <vt:lpstr>UNBUNDLING ------ SIGH</vt:lpstr>
      <vt:lpstr>OBSTACLES IN LAWYER’S MINDS</vt:lpstr>
      <vt:lpstr>THEORY OF CHANGE:  LAWYERS WILL REPRESENT PEOPLE IN HEARINGS AND THERE WILL BE NO MORE SRLS</vt:lpstr>
      <vt:lpstr>THEORY OF CHANGE:  LAWYERS WILL PROVIDE PEOPLE THE LEGAL HELP THEY NEED  ✅</vt:lpstr>
      <vt:lpstr>PIPELINES</vt:lpstr>
      <vt:lpstr>TECHNOLOGY FACILITATES FLOW</vt:lpstr>
      <vt:lpstr> JACKSONVILLE AREA LEGAL AID PROJECT</vt:lpstr>
      <vt:lpstr>CHICAGO BAR FOUNDATION PROJECTS</vt:lpstr>
      <vt:lpstr>MARKET BASED SOLUTIONS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LIMITED SCOPE SERVICES: A CORE PART OF 100% ACCESS</dc:title>
  <dc:creator>Dave Home Office</dc:creator>
  <cp:lastModifiedBy>HP</cp:lastModifiedBy>
  <cp:revision>6</cp:revision>
  <dcterms:modified xsi:type="dcterms:W3CDTF">2019-01-09T21:59:21Z</dcterms:modified>
</cp:coreProperties>
</file>