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4" r:id="rId4"/>
    <p:sldMasterId id="2147483705" r:id="rId5"/>
    <p:sldMasterId id="214748370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Sniglet"/>
      <p:regular r:id="rId18"/>
    </p:embeddedFont>
    <p:embeddedFont>
      <p:font typeface="Raleway"/>
      <p:regular r:id="rId19"/>
      <p:bold r:id="rId20"/>
      <p:italic r:id="rId21"/>
      <p:boldItalic r:id="rId22"/>
    </p:embeddedFont>
    <p:embeddedFont>
      <p:font typeface="Bangers"/>
      <p:regular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Roboto Condensed"/>
      <p:regular r:id="rId28"/>
      <p:bold r:id="rId29"/>
      <p:italic r:id="rId30"/>
      <p:boldItalic r:id="rId31"/>
    </p:embeddedFont>
    <p:embeddedFont>
      <p:font typeface="Roboto Condensed Light"/>
      <p:regular r:id="rId32"/>
      <p:bold r:id="rId33"/>
      <p:italic r:id="rId34"/>
      <p:boldItalic r:id="rId35"/>
    </p:embeddedFont>
    <p:embeddedFont>
      <p:font typeface="Bree Serif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regular.fntdata"/><Relationship Id="rId23" Type="http://schemas.openxmlformats.org/officeDocument/2006/relationships/font" Target="fonts/Banger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RobotoCondensed-regular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Condensed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Condensed-boldItalic.fntdata"/><Relationship Id="rId30" Type="http://schemas.openxmlformats.org/officeDocument/2006/relationships/font" Target="fonts/RobotoCondensed-italic.fntdata"/><Relationship Id="rId11" Type="http://schemas.openxmlformats.org/officeDocument/2006/relationships/slide" Target="slides/slide4.xml"/><Relationship Id="rId33" Type="http://schemas.openxmlformats.org/officeDocument/2006/relationships/font" Target="fonts/RobotoCondensedLight-bold.fntdata"/><Relationship Id="rId10" Type="http://schemas.openxmlformats.org/officeDocument/2006/relationships/slide" Target="slides/slide3.xml"/><Relationship Id="rId32" Type="http://schemas.openxmlformats.org/officeDocument/2006/relationships/font" Target="fonts/RobotoCondensedLight-regular.fntdata"/><Relationship Id="rId13" Type="http://schemas.openxmlformats.org/officeDocument/2006/relationships/slide" Target="slides/slide6.xml"/><Relationship Id="rId35" Type="http://schemas.openxmlformats.org/officeDocument/2006/relationships/font" Target="fonts/RobotoCondensedLight-boldItalic.fntdata"/><Relationship Id="rId12" Type="http://schemas.openxmlformats.org/officeDocument/2006/relationships/slide" Target="slides/slide5.xml"/><Relationship Id="rId34" Type="http://schemas.openxmlformats.org/officeDocument/2006/relationships/font" Target="fonts/RobotoCondensedLight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BreeSerif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Raleway-regular.fntdata"/><Relationship Id="rId18" Type="http://schemas.openxmlformats.org/officeDocument/2006/relationships/font" Target="fonts/Snigle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0cd8b7450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context about myself </a:t>
            </a:r>
            <a:endParaRPr/>
          </a:p>
        </p:txBody>
      </p:sp>
      <p:sp>
        <p:nvSpPr>
          <p:cNvPr id="403" name="Google Shape;403;g80cd8b7450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0cd8b7450_0_6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587" name="Google Shape;587;g80cd8b7450_0_6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0cd8b7450_0_8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Testing been around a long time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practice in the human-centered design process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it’s nuts and bolts it’s a small evaluative loop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Doesn’t require a lot of people - Nielsen famoue for noting 5 participants, 80% of issues)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80cd8b7450_0_8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0cd8b7450_0_1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Most of our time was in planning and organizing the usability test, starting with recruiting participants.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The city of Seattle helped us schedule with residents via social media.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To keep pace,</a:t>
            </a:r>
            <a:r>
              <a:rPr lang="en" sz="1100"/>
              <a:t> we supplemented with residents we knew with project timing but keeping within the bounds of our screening questions.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We distributed responsibilities of moderating and note-taking during interviews, and discussed our findings to gather insights.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We consolidated those findings here and in the report we’re finishing for next week. The whole process went for about 8 weeks. </a:t>
            </a:r>
            <a:endParaRPr sz="1100"/>
          </a:p>
        </p:txBody>
      </p:sp>
      <p:sp>
        <p:nvSpPr>
          <p:cNvPr id="420" name="Google Shape;420;g80cd8b7450_0_1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80cd8b7450_0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tests lead to different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Structure: Remote removes context, but does provide a digital one (mostly focusing in remote here)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Unmoderated better for things like benchmarking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Groups change outcome significantly but can stimulate new lines of inquiries</a:t>
            </a:r>
            <a:endParaRPr/>
          </a:p>
        </p:txBody>
      </p:sp>
      <p:sp>
        <p:nvSpPr>
          <p:cNvPr id="457" name="Google Shape;457;g80cd8b7450_0_2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0cd8b7450_0_7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0cd8b7450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Recruiting - “The quality of the resulting data depends on the degree to which the people you are studying reflect the target group of users.”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 Selection: Requires a screener, too broad or narrow, unnecessarily complex (Open up school schedule on usertesting.com prevented false testers)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 Time: “Good recruiting takes time.” &lt; Or at least a good strategy (Open Seattle Guerilla testing)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 Incentives: “For some recruits, you must expect to pay significant incentives” (RefWorks = $100, Socrata = non-monetary efforts)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Politics: “make sure that her objectivity is trusted and that she has enough standing with the team”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International: Trouble speaking the language (City of Seattle / Equity in Usability)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Team Involvement: Can prevent commitment to the outcomes (I reco at least 1 non-designer)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80cd8b7450_0_5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80cd8b7450_0_5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0cd8b7450_0_5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80cd8b7450_0_5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0cd8b7450_0_5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80cd8b7450_0_5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80cd8b7450_0_1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80cd8b7450_0_1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">
  <p:cSld name="Single Imag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4"/>
          <p:cNvSpPr/>
          <p:nvPr>
            <p:ph idx="2" type="pic"/>
          </p:nvPr>
        </p:nvSpPr>
        <p:spPr>
          <a:xfrm>
            <a:off x="457200" y="971550"/>
            <a:ext cx="4114800" cy="3202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3" name="Google Shape;93;p1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1315275" y="9212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95" name="Google Shape;95;p16"/>
          <p:cNvSpPr/>
          <p:nvPr/>
        </p:nvSpPr>
        <p:spPr>
          <a:xfrm>
            <a:off x="1010475" y="6164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96" name="Google Shape;96;p16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8" name="Google Shape;98;p1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 flipH="1" rot="169468">
            <a:off x="3608972" y="6461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 flipH="1" rot="169468">
            <a:off x="3380372" y="4175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104" name="Google Shape;104;p1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1992350" y="3777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>
            <a:off x="1763750" y="-11462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09" name="Google Shape;109;p1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1" name="Google Shape;111;p19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2" name="Google Shape;112;p19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15" name="Google Shape;115;p2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7" name="Google Shape;117;p20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8" name="Google Shape;118;p20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120" name="Google Shape;120;p20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22" name="Google Shape;122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5" name="Google Shape;125;p21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body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3" type="body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30" name="Google Shape;130;p2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32" name="Google Shape;132;p22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33" name="Google Shape;133;p22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35" name="Google Shape;135;p2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37" name="Google Shape;137;p23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38" name="Google Shape;138;p23"/>
          <p:cNvSpPr txBox="1"/>
          <p:nvPr>
            <p:ph idx="1" type="body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140" name="Google Shape;140;p24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5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43" name="Google Shape;143;p25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44" name="Google Shape;144;p25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5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" name="Google Shape;146;p25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47" name="Google Shape;147;p2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5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5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Google Shape;150;p25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51" name="Google Shape;151;p25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5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" name="Google Shape;155;p25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156" name="Google Shape;156;p25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5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1" name="Google Shape;161;p25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162" name="Google Shape;162;p25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4" name="Google Shape;164;p25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165" name="Google Shape;165;p25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5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8" name="Google Shape;168;p25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" name="Google Shape;169;p25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170" name="Google Shape;170;p2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" name="Google Shape;172;p25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25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Image">
  <p:cSld name="Header Imag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8"/>
          <p:cNvSpPr/>
          <p:nvPr>
            <p:ph idx="2" type="pic"/>
          </p:nvPr>
        </p:nvSpPr>
        <p:spPr>
          <a:xfrm>
            <a:off x="0" y="0"/>
            <a:ext cx="9144000" cy="1897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">
  <p:cSld name="Single Imag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9"/>
          <p:cNvSpPr/>
          <p:nvPr>
            <p:ph idx="2" type="pic"/>
          </p:nvPr>
        </p:nvSpPr>
        <p:spPr>
          <a:xfrm>
            <a:off x="457200" y="971550"/>
            <a:ext cx="4114800" cy="3202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#2">
  <p:cSld name="Single Image #2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0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30"/>
          <p:cNvSpPr/>
          <p:nvPr>
            <p:ph idx="2" type="pic"/>
          </p:nvPr>
        </p:nvSpPr>
        <p:spPr>
          <a:xfrm>
            <a:off x="4572000" y="1343025"/>
            <a:ext cx="4114800" cy="26121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Image">
  <p:cSld name="Three Column Imag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31"/>
          <p:cNvSpPr/>
          <p:nvPr/>
        </p:nvSpPr>
        <p:spPr>
          <a:xfrm>
            <a:off x="457200" y="1314450"/>
            <a:ext cx="2632800" cy="32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1"/>
          <p:cNvSpPr/>
          <p:nvPr>
            <p:ph idx="2" type="pic"/>
          </p:nvPr>
        </p:nvSpPr>
        <p:spPr>
          <a:xfrm>
            <a:off x="3126996" y="1314450"/>
            <a:ext cx="1821300" cy="3200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1"/>
          <p:cNvSpPr/>
          <p:nvPr>
            <p:ph idx="3" type="pic"/>
          </p:nvPr>
        </p:nvSpPr>
        <p:spPr>
          <a:xfrm>
            <a:off x="4995086" y="1314450"/>
            <a:ext cx="1821300" cy="3200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1"/>
          <p:cNvSpPr/>
          <p:nvPr>
            <p:ph idx="4" type="pic"/>
          </p:nvPr>
        </p:nvSpPr>
        <p:spPr>
          <a:xfrm>
            <a:off x="6849666" y="1314450"/>
            <a:ext cx="1821300" cy="3200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>
  <p:cSld name="Full Imag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2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ork #1">
  <p:cSld name="Team Work #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3"/>
          <p:cNvSpPr/>
          <p:nvPr/>
        </p:nvSpPr>
        <p:spPr>
          <a:xfrm>
            <a:off x="-4652" y="100079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721017" y="2324543"/>
            <a:ext cx="1285800" cy="68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3"/>
          <p:cNvSpPr/>
          <p:nvPr/>
        </p:nvSpPr>
        <p:spPr>
          <a:xfrm>
            <a:off x="3372508" y="1000790"/>
            <a:ext cx="12858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3372508" y="2324543"/>
            <a:ext cx="12858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2046763" y="3648296"/>
            <a:ext cx="1285800" cy="68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3"/>
          <p:cNvSpPr/>
          <p:nvPr>
            <p:ph idx="2" type="pic"/>
          </p:nvPr>
        </p:nvSpPr>
        <p:spPr>
          <a:xfrm>
            <a:off x="721018" y="1000790"/>
            <a:ext cx="1285800" cy="1285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3"/>
          <p:cNvSpPr/>
          <p:nvPr>
            <p:ph idx="3" type="pic"/>
          </p:nvPr>
        </p:nvSpPr>
        <p:spPr>
          <a:xfrm>
            <a:off x="721018" y="3048221"/>
            <a:ext cx="1285800" cy="1285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3"/>
          <p:cNvSpPr/>
          <p:nvPr>
            <p:ph idx="4" type="pic"/>
          </p:nvPr>
        </p:nvSpPr>
        <p:spPr>
          <a:xfrm>
            <a:off x="2046763" y="2324543"/>
            <a:ext cx="1285800" cy="1285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3"/>
          <p:cNvSpPr/>
          <p:nvPr>
            <p:ph idx="5" type="pic"/>
          </p:nvPr>
        </p:nvSpPr>
        <p:spPr>
          <a:xfrm>
            <a:off x="2046763" y="1000790"/>
            <a:ext cx="1285800" cy="1285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ork #2">
  <p:cSld name="Team Work #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34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34"/>
          <p:cNvSpPr/>
          <p:nvPr/>
        </p:nvSpPr>
        <p:spPr>
          <a:xfrm>
            <a:off x="457200" y="2599915"/>
            <a:ext cx="1289400" cy="3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1845945" y="2599915"/>
            <a:ext cx="1289400" cy="3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4"/>
          <p:cNvSpPr/>
          <p:nvPr/>
        </p:nvSpPr>
        <p:spPr>
          <a:xfrm>
            <a:off x="3234690" y="2599915"/>
            <a:ext cx="1289400" cy="3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4"/>
          <p:cNvSpPr/>
          <p:nvPr/>
        </p:nvSpPr>
        <p:spPr>
          <a:xfrm>
            <a:off x="4623435" y="2599915"/>
            <a:ext cx="1289400" cy="3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4"/>
          <p:cNvSpPr/>
          <p:nvPr/>
        </p:nvSpPr>
        <p:spPr>
          <a:xfrm>
            <a:off x="6012180" y="2599915"/>
            <a:ext cx="1289400" cy="3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4"/>
          <p:cNvSpPr/>
          <p:nvPr/>
        </p:nvSpPr>
        <p:spPr>
          <a:xfrm>
            <a:off x="7400925" y="2599915"/>
            <a:ext cx="1289400" cy="3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453771" y="1348331"/>
            <a:ext cx="1289400" cy="12516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/>
          <p:nvPr>
            <p:ph idx="3" type="pic"/>
          </p:nvPr>
        </p:nvSpPr>
        <p:spPr>
          <a:xfrm>
            <a:off x="1849374" y="1348331"/>
            <a:ext cx="1289400" cy="12516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/>
          <p:nvPr>
            <p:ph idx="4" type="pic"/>
          </p:nvPr>
        </p:nvSpPr>
        <p:spPr>
          <a:xfrm>
            <a:off x="3231261" y="1348331"/>
            <a:ext cx="1289400" cy="12516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/>
          <p:nvPr>
            <p:ph idx="5" type="pic"/>
          </p:nvPr>
        </p:nvSpPr>
        <p:spPr>
          <a:xfrm>
            <a:off x="4626864" y="1348331"/>
            <a:ext cx="1289400" cy="12516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/>
          <p:nvPr>
            <p:ph idx="6" type="pic"/>
          </p:nvPr>
        </p:nvSpPr>
        <p:spPr>
          <a:xfrm>
            <a:off x="6012180" y="1348331"/>
            <a:ext cx="1289400" cy="12516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4"/>
          <p:cNvSpPr/>
          <p:nvPr>
            <p:ph idx="7" type="pic"/>
          </p:nvPr>
        </p:nvSpPr>
        <p:spPr>
          <a:xfrm>
            <a:off x="7400925" y="1348331"/>
            <a:ext cx="1289400" cy="12516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Work #3">
  <p:cSld name="Team Work #3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35"/>
          <p:cNvSpPr/>
          <p:nvPr/>
        </p:nvSpPr>
        <p:spPr>
          <a:xfrm>
            <a:off x="457200" y="1343025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5"/>
          <p:cNvSpPr/>
          <p:nvPr/>
        </p:nvSpPr>
        <p:spPr>
          <a:xfrm>
            <a:off x="4572000" y="1343025"/>
            <a:ext cx="6858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5"/>
          <p:cNvSpPr/>
          <p:nvPr>
            <p:ph idx="2" type="pic"/>
          </p:nvPr>
        </p:nvSpPr>
        <p:spPr>
          <a:xfrm>
            <a:off x="1139571" y="1343025"/>
            <a:ext cx="1289400" cy="1285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35"/>
          <p:cNvSpPr/>
          <p:nvPr>
            <p:ph idx="3" type="pic"/>
          </p:nvPr>
        </p:nvSpPr>
        <p:spPr>
          <a:xfrm>
            <a:off x="5254371" y="1343025"/>
            <a:ext cx="1289400" cy="1285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Full Image">
  <p:cSld name="Center Full Image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36"/>
          <p:cNvSpPr/>
          <p:nvPr>
            <p:ph idx="2" type="pic"/>
          </p:nvPr>
        </p:nvSpPr>
        <p:spPr>
          <a:xfrm>
            <a:off x="0" y="1343025"/>
            <a:ext cx="9144000" cy="19182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1">
  <p:cSld name="Portfolio #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37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7"/>
          <p:cNvSpPr/>
          <p:nvPr>
            <p:ph idx="2" type="pic"/>
          </p:nvPr>
        </p:nvSpPr>
        <p:spPr>
          <a:xfrm>
            <a:off x="0" y="1346597"/>
            <a:ext cx="1796700" cy="1481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37"/>
          <p:cNvSpPr/>
          <p:nvPr>
            <p:ph idx="3" type="pic"/>
          </p:nvPr>
        </p:nvSpPr>
        <p:spPr>
          <a:xfrm>
            <a:off x="1837135" y="1346597"/>
            <a:ext cx="1796700" cy="1481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37"/>
          <p:cNvSpPr/>
          <p:nvPr>
            <p:ph idx="4" type="pic"/>
          </p:nvPr>
        </p:nvSpPr>
        <p:spPr>
          <a:xfrm>
            <a:off x="3675460" y="1346597"/>
            <a:ext cx="1796700" cy="1481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37"/>
          <p:cNvSpPr/>
          <p:nvPr>
            <p:ph idx="5" type="pic"/>
          </p:nvPr>
        </p:nvSpPr>
        <p:spPr>
          <a:xfrm>
            <a:off x="5512594" y="1346597"/>
            <a:ext cx="1796700" cy="1481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37"/>
          <p:cNvSpPr/>
          <p:nvPr>
            <p:ph idx="6" type="pic"/>
          </p:nvPr>
        </p:nvSpPr>
        <p:spPr>
          <a:xfrm>
            <a:off x="7349729" y="1346597"/>
            <a:ext cx="1796700" cy="1481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2">
  <p:cSld name="Portfolio #2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38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8"/>
          <p:cNvSpPr/>
          <p:nvPr/>
        </p:nvSpPr>
        <p:spPr>
          <a:xfrm>
            <a:off x="849205" y="1354323"/>
            <a:ext cx="1260000" cy="12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849205" y="2733991"/>
            <a:ext cx="1260000" cy="12600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2223606" y="3421229"/>
            <a:ext cx="1939800" cy="12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4277756" y="1351633"/>
            <a:ext cx="1945800" cy="12573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6337926" y="1348944"/>
            <a:ext cx="1260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/>
          <p:nvPr/>
        </p:nvSpPr>
        <p:spPr>
          <a:xfrm>
            <a:off x="7034805" y="2733991"/>
            <a:ext cx="1260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8"/>
          <p:cNvSpPr/>
          <p:nvPr>
            <p:ph idx="2" type="pic"/>
          </p:nvPr>
        </p:nvSpPr>
        <p:spPr>
          <a:xfrm>
            <a:off x="2222144" y="1354323"/>
            <a:ext cx="1938300" cy="19377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38"/>
          <p:cNvSpPr/>
          <p:nvPr>
            <p:ph idx="3" type="pic"/>
          </p:nvPr>
        </p:nvSpPr>
        <p:spPr>
          <a:xfrm>
            <a:off x="4278238" y="2733991"/>
            <a:ext cx="2639400" cy="19473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3">
  <p:cSld name="Portfolio #3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39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39"/>
          <p:cNvSpPr/>
          <p:nvPr>
            <p:ph idx="2" type="pic"/>
          </p:nvPr>
        </p:nvSpPr>
        <p:spPr>
          <a:xfrm>
            <a:off x="453628" y="1314449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39"/>
          <p:cNvSpPr/>
          <p:nvPr>
            <p:ph idx="3" type="pic"/>
          </p:nvPr>
        </p:nvSpPr>
        <p:spPr>
          <a:xfrm>
            <a:off x="2516980" y="2853928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39"/>
          <p:cNvSpPr/>
          <p:nvPr>
            <p:ph idx="4" type="pic"/>
          </p:nvPr>
        </p:nvSpPr>
        <p:spPr>
          <a:xfrm>
            <a:off x="4580334" y="1314449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39"/>
          <p:cNvSpPr/>
          <p:nvPr>
            <p:ph idx="5" type="pic"/>
          </p:nvPr>
        </p:nvSpPr>
        <p:spPr>
          <a:xfrm>
            <a:off x="6643687" y="2853928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4">
  <p:cSld name="Portfolio #4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0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40"/>
          <p:cNvSpPr/>
          <p:nvPr>
            <p:ph idx="2" type="pic"/>
          </p:nvPr>
        </p:nvSpPr>
        <p:spPr>
          <a:xfrm>
            <a:off x="453628" y="1314449"/>
            <a:ext cx="2043600" cy="38382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0"/>
          <p:cNvSpPr/>
          <p:nvPr>
            <p:ph idx="3" type="pic"/>
          </p:nvPr>
        </p:nvSpPr>
        <p:spPr>
          <a:xfrm>
            <a:off x="6643688" y="1314449"/>
            <a:ext cx="2043600" cy="38382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40"/>
          <p:cNvSpPr/>
          <p:nvPr>
            <p:ph idx="4" type="pic"/>
          </p:nvPr>
        </p:nvSpPr>
        <p:spPr>
          <a:xfrm>
            <a:off x="2516981" y="1314449"/>
            <a:ext cx="2043600" cy="38382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40"/>
          <p:cNvSpPr/>
          <p:nvPr>
            <p:ph idx="5" type="pic"/>
          </p:nvPr>
        </p:nvSpPr>
        <p:spPr>
          <a:xfrm>
            <a:off x="4580335" y="1314449"/>
            <a:ext cx="2043600" cy="38382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5">
  <p:cSld name="Portfolio #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41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4581144" y="1318437"/>
            <a:ext cx="2043600" cy="1529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1"/>
          <p:cNvSpPr/>
          <p:nvPr>
            <p:ph idx="2" type="pic"/>
          </p:nvPr>
        </p:nvSpPr>
        <p:spPr>
          <a:xfrm>
            <a:off x="453627" y="1314449"/>
            <a:ext cx="4108800" cy="15333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41"/>
          <p:cNvSpPr/>
          <p:nvPr>
            <p:ph idx="3" type="pic"/>
          </p:nvPr>
        </p:nvSpPr>
        <p:spPr>
          <a:xfrm>
            <a:off x="453628" y="2863249"/>
            <a:ext cx="2046600" cy="1527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41"/>
          <p:cNvSpPr/>
          <p:nvPr>
            <p:ph idx="4" type="pic"/>
          </p:nvPr>
        </p:nvSpPr>
        <p:spPr>
          <a:xfrm>
            <a:off x="2519172" y="2863249"/>
            <a:ext cx="2043000" cy="1527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41"/>
          <p:cNvSpPr/>
          <p:nvPr>
            <p:ph idx="5" type="pic"/>
          </p:nvPr>
        </p:nvSpPr>
        <p:spPr>
          <a:xfrm>
            <a:off x="4579145" y="2863249"/>
            <a:ext cx="2045400" cy="1527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41"/>
          <p:cNvSpPr/>
          <p:nvPr>
            <p:ph idx="6" type="pic"/>
          </p:nvPr>
        </p:nvSpPr>
        <p:spPr>
          <a:xfrm>
            <a:off x="6646069" y="1314449"/>
            <a:ext cx="2040600" cy="3076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6">
  <p:cSld name="Portfolio #6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42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42"/>
          <p:cNvSpPr/>
          <p:nvPr>
            <p:ph idx="2" type="pic"/>
          </p:nvPr>
        </p:nvSpPr>
        <p:spPr>
          <a:xfrm>
            <a:off x="453628" y="2853928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42"/>
          <p:cNvSpPr/>
          <p:nvPr>
            <p:ph idx="3" type="pic"/>
          </p:nvPr>
        </p:nvSpPr>
        <p:spPr>
          <a:xfrm>
            <a:off x="453628" y="1314449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42"/>
          <p:cNvSpPr/>
          <p:nvPr>
            <p:ph idx="4" type="pic"/>
          </p:nvPr>
        </p:nvSpPr>
        <p:spPr>
          <a:xfrm>
            <a:off x="2516981" y="1314449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42"/>
          <p:cNvSpPr/>
          <p:nvPr>
            <p:ph idx="5" type="pic"/>
          </p:nvPr>
        </p:nvSpPr>
        <p:spPr>
          <a:xfrm>
            <a:off x="2516981" y="2853928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42"/>
          <p:cNvSpPr/>
          <p:nvPr>
            <p:ph idx="6" type="pic"/>
          </p:nvPr>
        </p:nvSpPr>
        <p:spPr>
          <a:xfrm>
            <a:off x="4580335" y="2853928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42"/>
          <p:cNvSpPr/>
          <p:nvPr>
            <p:ph idx="7" type="pic"/>
          </p:nvPr>
        </p:nvSpPr>
        <p:spPr>
          <a:xfrm>
            <a:off x="4580335" y="1314449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42"/>
          <p:cNvSpPr/>
          <p:nvPr>
            <p:ph idx="8" type="pic"/>
          </p:nvPr>
        </p:nvSpPr>
        <p:spPr>
          <a:xfrm>
            <a:off x="6643688" y="1314449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42"/>
          <p:cNvSpPr/>
          <p:nvPr>
            <p:ph idx="9" type="pic"/>
          </p:nvPr>
        </p:nvSpPr>
        <p:spPr>
          <a:xfrm>
            <a:off x="6643688" y="2853928"/>
            <a:ext cx="2043600" cy="1522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7">
  <p:cSld name="Portfolio #7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43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43"/>
          <p:cNvSpPr/>
          <p:nvPr>
            <p:ph idx="2" type="pic"/>
          </p:nvPr>
        </p:nvSpPr>
        <p:spPr>
          <a:xfrm>
            <a:off x="453628" y="1314449"/>
            <a:ext cx="2043600" cy="19611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43"/>
          <p:cNvSpPr/>
          <p:nvPr>
            <p:ph idx="3" type="pic"/>
          </p:nvPr>
        </p:nvSpPr>
        <p:spPr>
          <a:xfrm>
            <a:off x="2515997" y="1314449"/>
            <a:ext cx="2043600" cy="19611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43"/>
          <p:cNvSpPr/>
          <p:nvPr>
            <p:ph idx="4" type="pic"/>
          </p:nvPr>
        </p:nvSpPr>
        <p:spPr>
          <a:xfrm>
            <a:off x="6640735" y="1314449"/>
            <a:ext cx="2043600" cy="19611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43"/>
          <p:cNvSpPr/>
          <p:nvPr>
            <p:ph idx="5" type="pic"/>
          </p:nvPr>
        </p:nvSpPr>
        <p:spPr>
          <a:xfrm>
            <a:off x="4578366" y="1314449"/>
            <a:ext cx="2043600" cy="19611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8">
  <p:cSld name="Portfolio #8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44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44"/>
          <p:cNvSpPr/>
          <p:nvPr>
            <p:ph idx="2" type="pic"/>
          </p:nvPr>
        </p:nvSpPr>
        <p:spPr>
          <a:xfrm>
            <a:off x="453628" y="1314449"/>
            <a:ext cx="2043600" cy="19611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44"/>
          <p:cNvSpPr/>
          <p:nvPr>
            <p:ph idx="3" type="pic"/>
          </p:nvPr>
        </p:nvSpPr>
        <p:spPr>
          <a:xfrm>
            <a:off x="2515997" y="1314449"/>
            <a:ext cx="2043600" cy="19611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44"/>
          <p:cNvSpPr/>
          <p:nvPr>
            <p:ph idx="4" type="pic"/>
          </p:nvPr>
        </p:nvSpPr>
        <p:spPr>
          <a:xfrm>
            <a:off x="6640735" y="1314449"/>
            <a:ext cx="2043600" cy="19611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44"/>
          <p:cNvSpPr/>
          <p:nvPr>
            <p:ph idx="5" type="pic"/>
          </p:nvPr>
        </p:nvSpPr>
        <p:spPr>
          <a:xfrm>
            <a:off x="4578366" y="1314449"/>
            <a:ext cx="2043600" cy="19611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9">
  <p:cSld name="Portfolio #9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45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45"/>
          <p:cNvSpPr/>
          <p:nvPr>
            <p:ph idx="2" type="pic"/>
          </p:nvPr>
        </p:nvSpPr>
        <p:spPr>
          <a:xfrm>
            <a:off x="453628" y="1314449"/>
            <a:ext cx="2499000" cy="1927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45"/>
          <p:cNvSpPr/>
          <p:nvPr>
            <p:ph idx="3" type="pic"/>
          </p:nvPr>
        </p:nvSpPr>
        <p:spPr>
          <a:xfrm>
            <a:off x="3319463" y="1314449"/>
            <a:ext cx="2499000" cy="1927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45"/>
          <p:cNvSpPr/>
          <p:nvPr>
            <p:ph idx="4" type="pic"/>
          </p:nvPr>
        </p:nvSpPr>
        <p:spPr>
          <a:xfrm>
            <a:off x="6188869" y="1314449"/>
            <a:ext cx="2499000" cy="1927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10">
  <p:cSld name="Portfolio #10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46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46"/>
          <p:cNvSpPr/>
          <p:nvPr>
            <p:ph idx="2" type="pic"/>
          </p:nvPr>
        </p:nvSpPr>
        <p:spPr>
          <a:xfrm>
            <a:off x="457199" y="1314449"/>
            <a:ext cx="2043600" cy="1254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46"/>
          <p:cNvSpPr/>
          <p:nvPr>
            <p:ph idx="3" type="pic"/>
          </p:nvPr>
        </p:nvSpPr>
        <p:spPr>
          <a:xfrm>
            <a:off x="2518172" y="1314449"/>
            <a:ext cx="2043600" cy="1254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46"/>
          <p:cNvSpPr/>
          <p:nvPr>
            <p:ph idx="4" type="pic"/>
          </p:nvPr>
        </p:nvSpPr>
        <p:spPr>
          <a:xfrm>
            <a:off x="4579143" y="1314449"/>
            <a:ext cx="2043600" cy="1254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46"/>
          <p:cNvSpPr/>
          <p:nvPr>
            <p:ph idx="5" type="pic"/>
          </p:nvPr>
        </p:nvSpPr>
        <p:spPr>
          <a:xfrm>
            <a:off x="6640115" y="1314449"/>
            <a:ext cx="2043600" cy="1254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46"/>
          <p:cNvSpPr/>
          <p:nvPr>
            <p:ph idx="6" type="pic"/>
          </p:nvPr>
        </p:nvSpPr>
        <p:spPr>
          <a:xfrm>
            <a:off x="6640115" y="2845593"/>
            <a:ext cx="2043600" cy="1254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46"/>
          <p:cNvSpPr/>
          <p:nvPr>
            <p:ph idx="7" type="pic"/>
          </p:nvPr>
        </p:nvSpPr>
        <p:spPr>
          <a:xfrm>
            <a:off x="4579143" y="2845593"/>
            <a:ext cx="2043600" cy="1254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46"/>
          <p:cNvSpPr/>
          <p:nvPr>
            <p:ph idx="8" type="pic"/>
          </p:nvPr>
        </p:nvSpPr>
        <p:spPr>
          <a:xfrm>
            <a:off x="2518172" y="2845593"/>
            <a:ext cx="2043600" cy="1254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46"/>
          <p:cNvSpPr/>
          <p:nvPr>
            <p:ph idx="9" type="pic"/>
          </p:nvPr>
        </p:nvSpPr>
        <p:spPr>
          <a:xfrm>
            <a:off x="457199" y="2845593"/>
            <a:ext cx="2043600" cy="1254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11">
  <p:cSld name="Portfolio #1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47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47"/>
          <p:cNvSpPr/>
          <p:nvPr>
            <p:ph idx="2" type="pic"/>
          </p:nvPr>
        </p:nvSpPr>
        <p:spPr>
          <a:xfrm>
            <a:off x="457200" y="1314450"/>
            <a:ext cx="1700100" cy="15633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47"/>
          <p:cNvSpPr/>
          <p:nvPr>
            <p:ph idx="3" type="pic"/>
          </p:nvPr>
        </p:nvSpPr>
        <p:spPr>
          <a:xfrm>
            <a:off x="457200" y="2950369"/>
            <a:ext cx="1700100" cy="15633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47"/>
          <p:cNvSpPr/>
          <p:nvPr>
            <p:ph idx="4" type="pic"/>
          </p:nvPr>
        </p:nvSpPr>
        <p:spPr>
          <a:xfrm>
            <a:off x="4572000" y="2950369"/>
            <a:ext cx="1700100" cy="15633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47"/>
          <p:cNvSpPr/>
          <p:nvPr>
            <p:ph idx="5" type="pic"/>
          </p:nvPr>
        </p:nvSpPr>
        <p:spPr>
          <a:xfrm>
            <a:off x="4572000" y="1314450"/>
            <a:ext cx="1700100" cy="15633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imonials">
  <p:cSld name="Testimonials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48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48"/>
          <p:cNvSpPr/>
          <p:nvPr>
            <p:ph idx="2" type="pic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13">
  <p:cSld name="Portfolio #13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49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49"/>
          <p:cNvSpPr/>
          <p:nvPr>
            <p:ph idx="2" type="pic"/>
          </p:nvPr>
        </p:nvSpPr>
        <p:spPr>
          <a:xfrm>
            <a:off x="0" y="1498551"/>
            <a:ext cx="1810500" cy="1810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49"/>
          <p:cNvSpPr/>
          <p:nvPr>
            <p:ph idx="3" type="pic"/>
          </p:nvPr>
        </p:nvSpPr>
        <p:spPr>
          <a:xfrm>
            <a:off x="1833563" y="1498551"/>
            <a:ext cx="1810500" cy="1810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49"/>
          <p:cNvSpPr/>
          <p:nvPr>
            <p:ph idx="4" type="pic"/>
          </p:nvPr>
        </p:nvSpPr>
        <p:spPr>
          <a:xfrm>
            <a:off x="3667125" y="1498551"/>
            <a:ext cx="1810500" cy="1810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49"/>
          <p:cNvSpPr/>
          <p:nvPr>
            <p:ph idx="5" type="pic"/>
          </p:nvPr>
        </p:nvSpPr>
        <p:spPr>
          <a:xfrm>
            <a:off x="5500688" y="1498551"/>
            <a:ext cx="1810500" cy="1810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49"/>
          <p:cNvSpPr/>
          <p:nvPr>
            <p:ph idx="6" type="pic"/>
          </p:nvPr>
        </p:nvSpPr>
        <p:spPr>
          <a:xfrm>
            <a:off x="7333060" y="1498551"/>
            <a:ext cx="1810500" cy="1810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49"/>
          <p:cNvSpPr/>
          <p:nvPr>
            <p:ph idx="7" type="pic"/>
          </p:nvPr>
        </p:nvSpPr>
        <p:spPr>
          <a:xfrm>
            <a:off x="7333060" y="3333304"/>
            <a:ext cx="1810500" cy="1810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49"/>
          <p:cNvSpPr/>
          <p:nvPr>
            <p:ph idx="8" type="pic"/>
          </p:nvPr>
        </p:nvSpPr>
        <p:spPr>
          <a:xfrm>
            <a:off x="5500688" y="3333304"/>
            <a:ext cx="1810500" cy="1810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49"/>
          <p:cNvSpPr/>
          <p:nvPr>
            <p:ph idx="9" type="pic"/>
          </p:nvPr>
        </p:nvSpPr>
        <p:spPr>
          <a:xfrm>
            <a:off x="3667125" y="3333304"/>
            <a:ext cx="1810500" cy="1810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49"/>
          <p:cNvSpPr/>
          <p:nvPr>
            <p:ph idx="13" type="pic"/>
          </p:nvPr>
        </p:nvSpPr>
        <p:spPr>
          <a:xfrm>
            <a:off x="1833563" y="3333304"/>
            <a:ext cx="1810500" cy="1810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49"/>
          <p:cNvSpPr/>
          <p:nvPr>
            <p:ph idx="14" type="pic"/>
          </p:nvPr>
        </p:nvSpPr>
        <p:spPr>
          <a:xfrm>
            <a:off x="0" y="3333304"/>
            <a:ext cx="1810500" cy="1810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folio #14">
  <p:cSld name="Portfolio #14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50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50"/>
          <p:cNvSpPr/>
          <p:nvPr>
            <p:ph idx="2" type="pic"/>
          </p:nvPr>
        </p:nvSpPr>
        <p:spPr>
          <a:xfrm>
            <a:off x="0" y="3665253"/>
            <a:ext cx="1796700" cy="1481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50"/>
          <p:cNvSpPr/>
          <p:nvPr>
            <p:ph idx="3" type="pic"/>
          </p:nvPr>
        </p:nvSpPr>
        <p:spPr>
          <a:xfrm>
            <a:off x="1837135" y="3665253"/>
            <a:ext cx="1796700" cy="1481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50"/>
          <p:cNvSpPr/>
          <p:nvPr>
            <p:ph idx="4" type="pic"/>
          </p:nvPr>
        </p:nvSpPr>
        <p:spPr>
          <a:xfrm>
            <a:off x="3675460" y="3665253"/>
            <a:ext cx="1796700" cy="1481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50"/>
          <p:cNvSpPr/>
          <p:nvPr>
            <p:ph idx="5" type="pic"/>
          </p:nvPr>
        </p:nvSpPr>
        <p:spPr>
          <a:xfrm>
            <a:off x="5512594" y="3665253"/>
            <a:ext cx="1796700" cy="1481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50"/>
          <p:cNvSpPr/>
          <p:nvPr>
            <p:ph idx="6" type="pic"/>
          </p:nvPr>
        </p:nvSpPr>
        <p:spPr>
          <a:xfrm>
            <a:off x="7349729" y="3665253"/>
            <a:ext cx="1796700" cy="1481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Image">
  <p:cSld name="Right Image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51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51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 Up #1">
  <p:cSld name="Mock Up #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52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52"/>
          <p:cNvSpPr/>
          <p:nvPr>
            <p:ph idx="2" type="pic"/>
          </p:nvPr>
        </p:nvSpPr>
        <p:spPr>
          <a:xfrm>
            <a:off x="628650" y="1452562"/>
            <a:ext cx="3390900" cy="20646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 Up #2">
  <p:cSld name="Mock Up #2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53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53"/>
          <p:cNvSpPr/>
          <p:nvPr>
            <p:ph idx="2" type="pic"/>
          </p:nvPr>
        </p:nvSpPr>
        <p:spPr>
          <a:xfrm>
            <a:off x="2947988" y="1418035"/>
            <a:ext cx="3309900" cy="2116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 Up #3">
  <p:cSld name="Mock Up #3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54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54"/>
          <p:cNvSpPr/>
          <p:nvPr>
            <p:ph idx="2" type="pic"/>
          </p:nvPr>
        </p:nvSpPr>
        <p:spPr>
          <a:xfrm>
            <a:off x="598006" y="1410581"/>
            <a:ext cx="3224100" cy="1984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54"/>
          <p:cNvSpPr/>
          <p:nvPr>
            <p:ph idx="3" type="pic"/>
          </p:nvPr>
        </p:nvSpPr>
        <p:spPr>
          <a:xfrm>
            <a:off x="3265006" y="2490478"/>
            <a:ext cx="2646900" cy="1710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 Up #4">
  <p:cSld name="Mock Up #4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55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2" name="Google Shape;382;p55"/>
          <p:cNvSpPr/>
          <p:nvPr>
            <p:ph idx="2" type="pic"/>
          </p:nvPr>
        </p:nvSpPr>
        <p:spPr>
          <a:xfrm>
            <a:off x="884634" y="1410891"/>
            <a:ext cx="2736000" cy="17229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 Up #5">
  <p:cSld name="Mock Up #5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6"/>
          <p:cNvSpPr/>
          <p:nvPr>
            <p:ph idx="2" type="pic"/>
          </p:nvPr>
        </p:nvSpPr>
        <p:spPr>
          <a:xfrm>
            <a:off x="457201" y="0"/>
            <a:ext cx="2057400" cy="5143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56"/>
          <p:cNvSpPr/>
          <p:nvPr>
            <p:ph idx="3" type="pic"/>
          </p:nvPr>
        </p:nvSpPr>
        <p:spPr>
          <a:xfrm>
            <a:off x="2566987" y="0"/>
            <a:ext cx="2057400" cy="51435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5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56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p56"/>
          <p:cNvSpPr/>
          <p:nvPr>
            <p:ph idx="4" type="pic"/>
          </p:nvPr>
        </p:nvSpPr>
        <p:spPr>
          <a:xfrm>
            <a:off x="3462338" y="2507456"/>
            <a:ext cx="2742000" cy="17346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 Up #6">
  <p:cSld name="Mock Up #6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57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57"/>
          <p:cNvSpPr/>
          <p:nvPr>
            <p:ph idx="2" type="pic"/>
          </p:nvPr>
        </p:nvSpPr>
        <p:spPr>
          <a:xfrm>
            <a:off x="2878931" y="1466849"/>
            <a:ext cx="3412200" cy="20502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 Up #7">
  <p:cSld name="Mock Up #7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58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58"/>
          <p:cNvSpPr/>
          <p:nvPr>
            <p:ph idx="2" type="pic"/>
          </p:nvPr>
        </p:nvSpPr>
        <p:spPr>
          <a:xfrm>
            <a:off x="5289947" y="1489472"/>
            <a:ext cx="4801200" cy="28218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 Up #8">
  <p:cSld name="Mock Up #8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59"/>
          <p:cNvSpPr txBox="1"/>
          <p:nvPr>
            <p:ph idx="12" type="sldNum"/>
          </p:nvPr>
        </p:nvSpPr>
        <p:spPr>
          <a:xfrm>
            <a:off x="6714460" y="476398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p59"/>
          <p:cNvSpPr/>
          <p:nvPr>
            <p:ph idx="2" type="pic"/>
          </p:nvPr>
        </p:nvSpPr>
        <p:spPr>
          <a:xfrm>
            <a:off x="4572000" y="1314450"/>
            <a:ext cx="4114800" cy="32004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0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0A7EB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>
            <a:alpha val="49800"/>
          </a:schemeClr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0"/>
          <p:cNvSpPr txBox="1"/>
          <p:nvPr/>
        </p:nvSpPr>
        <p:spPr>
          <a:xfrm>
            <a:off x="374797" y="2631557"/>
            <a:ext cx="8312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Remote usability testing and user feedback</a:t>
            </a:r>
            <a:endParaRPr sz="24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406" name="Google Shape;406;p60"/>
          <p:cNvCxnSpPr/>
          <p:nvPr/>
        </p:nvCxnSpPr>
        <p:spPr>
          <a:xfrm>
            <a:off x="465174" y="2591683"/>
            <a:ext cx="3429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7" name="Google Shape;407;p60"/>
          <p:cNvSpPr/>
          <p:nvPr/>
        </p:nvSpPr>
        <p:spPr>
          <a:xfrm>
            <a:off x="390750" y="3093897"/>
            <a:ext cx="4572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59595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Mathias Burton </a:t>
            </a:r>
            <a:endParaRPr b="1" sz="1100">
              <a:solidFill>
                <a:srgbClr val="59595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9"/>
          <p:cNvSpPr txBox="1"/>
          <p:nvPr/>
        </p:nvSpPr>
        <p:spPr>
          <a:xfrm>
            <a:off x="2583748" y="189409"/>
            <a:ext cx="397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Going further</a:t>
            </a:r>
            <a:endParaRPr sz="24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90" name="Google Shape;590;p69"/>
          <p:cNvSpPr/>
          <p:nvPr/>
        </p:nvSpPr>
        <p:spPr>
          <a:xfrm>
            <a:off x="2285997" y="664325"/>
            <a:ext cx="4572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--</a:t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591" name="Google Shape;591;p69"/>
          <p:cNvPicPr preferRelativeResize="0"/>
          <p:nvPr/>
        </p:nvPicPr>
        <p:blipFill rotWithShape="1">
          <a:blip r:embed="rId3">
            <a:alphaModFix/>
          </a:blip>
          <a:srcRect b="0" l="29958" r="29643" t="0"/>
          <a:stretch/>
        </p:blipFill>
        <p:spPr>
          <a:xfrm>
            <a:off x="1837975" y="1180200"/>
            <a:ext cx="2539974" cy="330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225" y="1180200"/>
            <a:ext cx="2632777" cy="33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1"/>
          <p:cNvSpPr txBox="1"/>
          <p:nvPr/>
        </p:nvSpPr>
        <p:spPr>
          <a:xfrm>
            <a:off x="2583748" y="189409"/>
            <a:ext cx="397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Basic Framework in Testing</a:t>
            </a:r>
            <a:endParaRPr sz="24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13" name="Google Shape;413;p61"/>
          <p:cNvSpPr/>
          <p:nvPr/>
        </p:nvSpPr>
        <p:spPr>
          <a:xfrm>
            <a:off x="2285997" y="664325"/>
            <a:ext cx="4572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--</a:t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414" name="Google Shape;414;p61"/>
          <p:cNvPicPr preferRelativeResize="0"/>
          <p:nvPr/>
        </p:nvPicPr>
        <p:blipFill rotWithShape="1">
          <a:blip r:embed="rId3">
            <a:alphaModFix/>
          </a:blip>
          <a:srcRect b="14185" l="0" r="0" t="27532"/>
          <a:stretch/>
        </p:blipFill>
        <p:spPr>
          <a:xfrm>
            <a:off x="267500" y="1363900"/>
            <a:ext cx="8818825" cy="267557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1"/>
          <p:cNvSpPr/>
          <p:nvPr/>
        </p:nvSpPr>
        <p:spPr>
          <a:xfrm>
            <a:off x="2053800" y="3818675"/>
            <a:ext cx="232200" cy="22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1"/>
          <p:cNvSpPr/>
          <p:nvPr/>
        </p:nvSpPr>
        <p:spPr>
          <a:xfrm>
            <a:off x="4560813" y="3818675"/>
            <a:ext cx="232200" cy="22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61"/>
          <p:cNvSpPr/>
          <p:nvPr/>
        </p:nvSpPr>
        <p:spPr>
          <a:xfrm>
            <a:off x="5807738" y="3818675"/>
            <a:ext cx="232200" cy="22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2"/>
          <p:cNvSpPr txBox="1"/>
          <p:nvPr/>
        </p:nvSpPr>
        <p:spPr>
          <a:xfrm>
            <a:off x="0" y="430618"/>
            <a:ext cx="9144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Example of my process</a:t>
            </a:r>
            <a:endParaRPr sz="24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423" name="Google Shape;423;p62"/>
          <p:cNvCxnSpPr/>
          <p:nvPr/>
        </p:nvCxnSpPr>
        <p:spPr>
          <a:xfrm>
            <a:off x="4400550" y="390743"/>
            <a:ext cx="3429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4" name="Google Shape;424;p62"/>
          <p:cNvSpPr/>
          <p:nvPr/>
        </p:nvSpPr>
        <p:spPr>
          <a:xfrm>
            <a:off x="2286000" y="816725"/>
            <a:ext cx="4572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--</a:t>
            </a:r>
            <a:endParaRPr sz="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2"/>
          <p:cNvSpPr/>
          <p:nvPr/>
        </p:nvSpPr>
        <p:spPr>
          <a:xfrm>
            <a:off x="4828175" y="3330494"/>
            <a:ext cx="1176600" cy="1176600"/>
          </a:xfrm>
          <a:prstGeom prst="ellipse">
            <a:avLst/>
          </a:prstGeom>
          <a:solidFill>
            <a:schemeClr val="accent2"/>
          </a:solidFill>
          <a:ln cap="flat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62"/>
          <p:cNvSpPr/>
          <p:nvPr/>
        </p:nvSpPr>
        <p:spPr>
          <a:xfrm>
            <a:off x="3804761" y="3551950"/>
            <a:ext cx="873900" cy="873900"/>
          </a:xfrm>
          <a:prstGeom prst="ellipse">
            <a:avLst/>
          </a:prstGeom>
          <a:solidFill>
            <a:srgbClr val="BF9000"/>
          </a:solidFill>
          <a:ln cap="flat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62"/>
          <p:cNvSpPr/>
          <p:nvPr/>
        </p:nvSpPr>
        <p:spPr>
          <a:xfrm>
            <a:off x="4206461" y="2866150"/>
            <a:ext cx="948900" cy="948900"/>
          </a:xfrm>
          <a:prstGeom prst="ellipse">
            <a:avLst/>
          </a:prstGeom>
          <a:solidFill>
            <a:srgbClr val="F6D54F"/>
          </a:solidFill>
          <a:ln cap="flat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2"/>
          <p:cNvSpPr/>
          <p:nvPr/>
        </p:nvSpPr>
        <p:spPr>
          <a:xfrm>
            <a:off x="4019104" y="1735987"/>
            <a:ext cx="1285800" cy="1285800"/>
          </a:xfrm>
          <a:prstGeom prst="ellipse">
            <a:avLst/>
          </a:prstGeom>
          <a:solidFill>
            <a:srgbClr val="F1C232"/>
          </a:solidFill>
          <a:ln cap="flat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2"/>
          <p:cNvSpPr/>
          <p:nvPr/>
        </p:nvSpPr>
        <p:spPr>
          <a:xfrm>
            <a:off x="3189765" y="1285875"/>
            <a:ext cx="1285800" cy="1285800"/>
          </a:xfrm>
          <a:prstGeom prst="ellipse">
            <a:avLst/>
          </a:prstGeom>
          <a:solidFill>
            <a:schemeClr val="accent4"/>
          </a:solidFill>
          <a:ln cap="flat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62"/>
          <p:cNvSpPr/>
          <p:nvPr/>
        </p:nvSpPr>
        <p:spPr>
          <a:xfrm>
            <a:off x="3075132" y="1168364"/>
            <a:ext cx="1515000" cy="1515000"/>
          </a:xfrm>
          <a:prstGeom prst="arc">
            <a:avLst>
              <a:gd fmla="val 5092612" name="adj1"/>
              <a:gd fmla="val 13758755" name="adj2"/>
            </a:avLst>
          </a:prstGeom>
          <a:noFill/>
          <a:ln cap="flat" cmpd="sng" w="9525">
            <a:solidFill>
              <a:srgbClr val="95A5A6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2"/>
          <p:cNvSpPr/>
          <p:nvPr/>
        </p:nvSpPr>
        <p:spPr>
          <a:xfrm>
            <a:off x="3904233" y="1621115"/>
            <a:ext cx="1515600" cy="1515600"/>
          </a:xfrm>
          <a:prstGeom prst="arc">
            <a:avLst>
              <a:gd fmla="val 16200000" name="adj1"/>
              <a:gd fmla="val 2774973" name="adj2"/>
            </a:avLst>
          </a:prstGeom>
          <a:noFill/>
          <a:ln cap="flat" cmpd="sng" w="9525">
            <a:solidFill>
              <a:srgbClr val="95A5A6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2"/>
          <p:cNvSpPr/>
          <p:nvPr/>
        </p:nvSpPr>
        <p:spPr>
          <a:xfrm>
            <a:off x="4713510" y="3215829"/>
            <a:ext cx="1405800" cy="1405800"/>
          </a:xfrm>
          <a:prstGeom prst="arc">
            <a:avLst>
              <a:gd fmla="val 15499812" name="adj1"/>
              <a:gd fmla="val 1782504" name="adj2"/>
            </a:avLst>
          </a:prstGeom>
          <a:noFill/>
          <a:ln cap="flat" cmpd="sng" w="9525">
            <a:solidFill>
              <a:srgbClr val="95A5A6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2"/>
          <p:cNvSpPr/>
          <p:nvPr/>
        </p:nvSpPr>
        <p:spPr>
          <a:xfrm>
            <a:off x="3693047" y="3440237"/>
            <a:ext cx="1097400" cy="1097400"/>
          </a:xfrm>
          <a:prstGeom prst="arc">
            <a:avLst>
              <a:gd fmla="val 3772900" name="adj1"/>
              <a:gd fmla="val 15542744" name="adj2"/>
            </a:avLst>
          </a:prstGeom>
          <a:noFill/>
          <a:ln cap="flat" cmpd="sng" w="9525">
            <a:solidFill>
              <a:srgbClr val="95A5A6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2"/>
          <p:cNvSpPr/>
          <p:nvPr/>
        </p:nvSpPr>
        <p:spPr>
          <a:xfrm>
            <a:off x="4075683" y="2755859"/>
            <a:ext cx="1172700" cy="1172700"/>
          </a:xfrm>
          <a:prstGeom prst="arc">
            <a:avLst>
              <a:gd fmla="val 11294381" name="adj1"/>
              <a:gd fmla="val 12636777" name="adj2"/>
            </a:avLst>
          </a:prstGeom>
          <a:noFill/>
          <a:ln cap="flat" cmpd="sng" w="9525">
            <a:solidFill>
              <a:srgbClr val="95A5A6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2"/>
          <p:cNvSpPr/>
          <p:nvPr/>
        </p:nvSpPr>
        <p:spPr>
          <a:xfrm>
            <a:off x="5304740" y="2060264"/>
            <a:ext cx="86700" cy="86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95A5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Google Shape;436;p62"/>
          <p:cNvCxnSpPr>
            <a:stCxn id="435" idx="7"/>
          </p:cNvCxnSpPr>
          <p:nvPr/>
        </p:nvCxnSpPr>
        <p:spPr>
          <a:xfrm flipH="1" rot="10800000">
            <a:off x="5378743" y="1812261"/>
            <a:ext cx="267000" cy="260700"/>
          </a:xfrm>
          <a:prstGeom prst="straightConnector1">
            <a:avLst/>
          </a:prstGeom>
          <a:noFill/>
          <a:ln cap="flat" cmpd="sng" w="9525">
            <a:solidFill>
              <a:srgbClr val="95A5A6"/>
            </a:solidFill>
            <a:prstDash val="dash"/>
            <a:miter lim="800000"/>
            <a:headEnd len="sm" w="sm" type="none"/>
            <a:tailEnd len="med" w="med" type="oval"/>
          </a:ln>
        </p:spPr>
      </p:cxnSp>
      <p:sp>
        <p:nvSpPr>
          <p:cNvPr id="437" name="Google Shape;437;p62"/>
          <p:cNvSpPr/>
          <p:nvPr/>
        </p:nvSpPr>
        <p:spPr>
          <a:xfrm>
            <a:off x="5974963" y="3508563"/>
            <a:ext cx="86700" cy="86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95A5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8" name="Google Shape;438;p62"/>
          <p:cNvCxnSpPr>
            <a:stCxn id="437" idx="7"/>
          </p:cNvCxnSpPr>
          <p:nvPr/>
        </p:nvCxnSpPr>
        <p:spPr>
          <a:xfrm flipH="1" rot="10800000">
            <a:off x="6048966" y="3330460"/>
            <a:ext cx="298500" cy="190800"/>
          </a:xfrm>
          <a:prstGeom prst="straightConnector1">
            <a:avLst/>
          </a:prstGeom>
          <a:noFill/>
          <a:ln cap="flat" cmpd="sng" w="9525">
            <a:solidFill>
              <a:srgbClr val="95A5A6"/>
            </a:solidFill>
            <a:prstDash val="dash"/>
            <a:miter lim="800000"/>
            <a:headEnd len="sm" w="sm" type="none"/>
            <a:tailEnd len="med" w="med" type="oval"/>
          </a:ln>
        </p:spPr>
      </p:cxnSp>
      <p:sp>
        <p:nvSpPr>
          <p:cNvPr id="439" name="Google Shape;439;p62"/>
          <p:cNvSpPr/>
          <p:nvPr/>
        </p:nvSpPr>
        <p:spPr>
          <a:xfrm>
            <a:off x="3088942" y="2147038"/>
            <a:ext cx="86700" cy="86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95A5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0" name="Google Shape;440;p62"/>
          <p:cNvCxnSpPr>
            <a:endCxn id="439" idx="3"/>
          </p:cNvCxnSpPr>
          <p:nvPr/>
        </p:nvCxnSpPr>
        <p:spPr>
          <a:xfrm flipH="1" rot="10800000">
            <a:off x="2886839" y="2221042"/>
            <a:ext cx="214800" cy="155100"/>
          </a:xfrm>
          <a:prstGeom prst="straightConnector1">
            <a:avLst/>
          </a:prstGeom>
          <a:noFill/>
          <a:ln cap="flat" cmpd="sng" w="9525">
            <a:solidFill>
              <a:srgbClr val="95A5A6"/>
            </a:solidFill>
            <a:prstDash val="dash"/>
            <a:miter lim="800000"/>
            <a:headEnd len="med" w="med" type="oval"/>
            <a:tailEnd len="sm" w="sm" type="none"/>
          </a:ln>
        </p:spPr>
      </p:cxnSp>
      <p:sp>
        <p:nvSpPr>
          <p:cNvPr id="441" name="Google Shape;441;p62"/>
          <p:cNvSpPr/>
          <p:nvPr/>
        </p:nvSpPr>
        <p:spPr>
          <a:xfrm>
            <a:off x="4054298" y="3102920"/>
            <a:ext cx="86700" cy="86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95A5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2" name="Google Shape;442;p62"/>
          <p:cNvCxnSpPr/>
          <p:nvPr/>
        </p:nvCxnSpPr>
        <p:spPr>
          <a:xfrm>
            <a:off x="3882083" y="3146307"/>
            <a:ext cx="172200" cy="0"/>
          </a:xfrm>
          <a:prstGeom prst="straightConnector1">
            <a:avLst/>
          </a:prstGeom>
          <a:noFill/>
          <a:ln cap="flat" cmpd="sng" w="9525">
            <a:solidFill>
              <a:srgbClr val="95A5A6"/>
            </a:solidFill>
            <a:prstDash val="dash"/>
            <a:miter lim="800000"/>
            <a:headEnd len="med" w="med" type="oval"/>
            <a:tailEnd len="sm" w="sm" type="none"/>
          </a:ln>
        </p:spPr>
      </p:cxnSp>
      <p:sp>
        <p:nvSpPr>
          <p:cNvPr id="443" name="Google Shape;443;p62"/>
          <p:cNvSpPr/>
          <p:nvPr/>
        </p:nvSpPr>
        <p:spPr>
          <a:xfrm>
            <a:off x="3646708" y="3988080"/>
            <a:ext cx="86700" cy="86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95A5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62"/>
          <p:cNvCxnSpPr/>
          <p:nvPr/>
        </p:nvCxnSpPr>
        <p:spPr>
          <a:xfrm>
            <a:off x="3474493" y="4031467"/>
            <a:ext cx="172200" cy="0"/>
          </a:xfrm>
          <a:prstGeom prst="straightConnector1">
            <a:avLst/>
          </a:prstGeom>
          <a:noFill/>
          <a:ln cap="flat" cmpd="sng" w="9525">
            <a:solidFill>
              <a:srgbClr val="95A5A6"/>
            </a:solidFill>
            <a:prstDash val="dash"/>
            <a:miter lim="800000"/>
            <a:headEnd len="med" w="med" type="oval"/>
            <a:tailEnd len="sm" w="sm" type="none"/>
          </a:ln>
        </p:spPr>
      </p:cxnSp>
      <p:sp>
        <p:nvSpPr>
          <p:cNvPr id="445" name="Google Shape;445;p62"/>
          <p:cNvSpPr/>
          <p:nvPr/>
        </p:nvSpPr>
        <p:spPr>
          <a:xfrm>
            <a:off x="5719591" y="1516513"/>
            <a:ext cx="18426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Interviewing &amp; Note-Taking</a:t>
            </a:r>
            <a:endParaRPr sz="11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Post-Session Surveys</a:t>
            </a:r>
            <a:endParaRPr sz="11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46" name="Google Shape;446;p62"/>
          <p:cNvSpPr/>
          <p:nvPr/>
        </p:nvSpPr>
        <p:spPr>
          <a:xfrm>
            <a:off x="6391674" y="3065700"/>
            <a:ext cx="2243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Consolidated Recommendations</a:t>
            </a:r>
            <a:endParaRPr sz="11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Documented Process</a:t>
            </a:r>
            <a:endParaRPr sz="11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47" name="Google Shape;447;p62"/>
          <p:cNvSpPr/>
          <p:nvPr/>
        </p:nvSpPr>
        <p:spPr>
          <a:xfrm>
            <a:off x="956122" y="2171113"/>
            <a:ext cx="18426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Recruiting &amp; Scheduling</a:t>
            </a:r>
            <a:endParaRPr sz="11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Pre-session Screener</a:t>
            </a:r>
            <a:endParaRPr sz="11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48" name="Google Shape;448;p62"/>
          <p:cNvSpPr/>
          <p:nvPr/>
        </p:nvSpPr>
        <p:spPr>
          <a:xfrm>
            <a:off x="1962149" y="2903488"/>
            <a:ext cx="18426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Analysis of Findings</a:t>
            </a:r>
            <a:endParaRPr sz="11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Insights Gathering</a:t>
            </a:r>
            <a:endParaRPr sz="11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49" name="Google Shape;449;p62"/>
          <p:cNvSpPr/>
          <p:nvPr/>
        </p:nvSpPr>
        <p:spPr>
          <a:xfrm>
            <a:off x="1585560" y="3803218"/>
            <a:ext cx="18426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Comparison with other insights</a:t>
            </a:r>
            <a:endParaRPr sz="11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Synthesis of all findings</a:t>
            </a:r>
            <a:endParaRPr sz="1300"/>
          </a:p>
        </p:txBody>
      </p:sp>
      <p:pic>
        <p:nvPicPr>
          <p:cNvPr id="450" name="Google Shape;450;p6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386867">
            <a:off x="4407789" y="2160585"/>
            <a:ext cx="693949" cy="52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4400683" y="3230681"/>
            <a:ext cx="578970" cy="5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010445" y="3826200"/>
            <a:ext cx="464100" cy="3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2"/>
          <p:cNvPicPr preferRelativeResize="0"/>
          <p:nvPr/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5056222" y="3583125"/>
            <a:ext cx="782499" cy="6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2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3517750" y="1585938"/>
            <a:ext cx="749000" cy="71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3"/>
          <p:cNvSpPr txBox="1"/>
          <p:nvPr/>
        </p:nvSpPr>
        <p:spPr>
          <a:xfrm>
            <a:off x="2583748" y="189409"/>
            <a:ext cx="397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Variables in Usability</a:t>
            </a:r>
            <a:endParaRPr sz="24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60" name="Google Shape;460;p63"/>
          <p:cNvSpPr txBox="1"/>
          <p:nvPr/>
        </p:nvSpPr>
        <p:spPr>
          <a:xfrm>
            <a:off x="2749800" y="1445620"/>
            <a:ext cx="1393800" cy="31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Remote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61" name="Google Shape;461;p63"/>
          <p:cNvSpPr txBox="1"/>
          <p:nvPr/>
        </p:nvSpPr>
        <p:spPr>
          <a:xfrm>
            <a:off x="2749800" y="1953420"/>
            <a:ext cx="1393800" cy="31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Moderated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62" name="Google Shape;462;p63"/>
          <p:cNvSpPr txBox="1"/>
          <p:nvPr/>
        </p:nvSpPr>
        <p:spPr>
          <a:xfrm>
            <a:off x="2749800" y="2752095"/>
            <a:ext cx="1393800" cy="31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Task-Based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63" name="Google Shape;463;p63"/>
          <p:cNvSpPr txBox="1"/>
          <p:nvPr/>
        </p:nvSpPr>
        <p:spPr>
          <a:xfrm>
            <a:off x="2749800" y="3266645"/>
            <a:ext cx="1393800" cy="31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Individual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64" name="Google Shape;464;p63"/>
          <p:cNvSpPr txBox="1"/>
          <p:nvPr/>
        </p:nvSpPr>
        <p:spPr>
          <a:xfrm>
            <a:off x="2749800" y="3988095"/>
            <a:ext cx="1393800" cy="31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Compensation</a:t>
            </a:r>
            <a:endParaRPr sz="95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65" name="Google Shape;465;p63"/>
          <p:cNvSpPr txBox="1"/>
          <p:nvPr/>
        </p:nvSpPr>
        <p:spPr>
          <a:xfrm>
            <a:off x="5000400" y="1445620"/>
            <a:ext cx="1393800" cy="31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In-Person</a:t>
            </a:r>
            <a:endParaRPr b="1" sz="1000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6" name="Google Shape;466;p63"/>
          <p:cNvSpPr txBox="1"/>
          <p:nvPr/>
        </p:nvSpPr>
        <p:spPr>
          <a:xfrm>
            <a:off x="5000400" y="1953420"/>
            <a:ext cx="1393800" cy="31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Unmoderated</a:t>
            </a:r>
            <a:endParaRPr b="1" sz="1000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7" name="Google Shape;467;p63"/>
          <p:cNvSpPr txBox="1"/>
          <p:nvPr/>
        </p:nvSpPr>
        <p:spPr>
          <a:xfrm>
            <a:off x="5000400" y="2752095"/>
            <a:ext cx="1393800" cy="31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Understanding-Based</a:t>
            </a:r>
            <a:endParaRPr b="1" sz="1000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8" name="Google Shape;468;p63"/>
          <p:cNvSpPr txBox="1"/>
          <p:nvPr/>
        </p:nvSpPr>
        <p:spPr>
          <a:xfrm>
            <a:off x="5000400" y="3266645"/>
            <a:ext cx="1393800" cy="31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</a:t>
            </a:r>
            <a:endParaRPr b="1" sz="1000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9" name="Google Shape;469;p63"/>
          <p:cNvSpPr txBox="1"/>
          <p:nvPr/>
        </p:nvSpPr>
        <p:spPr>
          <a:xfrm>
            <a:off x="5000400" y="3988095"/>
            <a:ext cx="1393800" cy="31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Influence</a:t>
            </a:r>
            <a:endParaRPr b="1" sz="1000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70" name="Google Shape;470;p63"/>
          <p:cNvCxnSpPr>
            <a:stCxn id="460" idx="3"/>
            <a:endCxn id="465" idx="1"/>
          </p:cNvCxnSpPr>
          <p:nvPr/>
        </p:nvCxnSpPr>
        <p:spPr>
          <a:xfrm>
            <a:off x="4143600" y="1601920"/>
            <a:ext cx="85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71" name="Google Shape;471;p63"/>
          <p:cNvCxnSpPr/>
          <p:nvPr/>
        </p:nvCxnSpPr>
        <p:spPr>
          <a:xfrm>
            <a:off x="4143600" y="2131270"/>
            <a:ext cx="85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63"/>
          <p:cNvCxnSpPr/>
          <p:nvPr/>
        </p:nvCxnSpPr>
        <p:spPr>
          <a:xfrm>
            <a:off x="4143600" y="2929395"/>
            <a:ext cx="85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73" name="Google Shape;473;p63"/>
          <p:cNvCxnSpPr/>
          <p:nvPr/>
        </p:nvCxnSpPr>
        <p:spPr>
          <a:xfrm>
            <a:off x="4143600" y="3458745"/>
            <a:ext cx="85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63"/>
          <p:cNvCxnSpPr/>
          <p:nvPr/>
        </p:nvCxnSpPr>
        <p:spPr>
          <a:xfrm>
            <a:off x="4143600" y="4158135"/>
            <a:ext cx="85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75" name="Google Shape;475;p63"/>
          <p:cNvSpPr/>
          <p:nvPr/>
        </p:nvSpPr>
        <p:spPr>
          <a:xfrm>
            <a:off x="2285997" y="664325"/>
            <a:ext cx="4572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Different ways to accomplish usability</a:t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76" name="Google Shape;476;p63"/>
          <p:cNvSpPr txBox="1"/>
          <p:nvPr/>
        </p:nvSpPr>
        <p:spPr>
          <a:xfrm>
            <a:off x="2749800" y="4468695"/>
            <a:ext cx="1393800" cy="31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Within-Subject</a:t>
            </a:r>
            <a:endParaRPr sz="95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77" name="Google Shape;477;p63"/>
          <p:cNvSpPr txBox="1"/>
          <p:nvPr/>
        </p:nvSpPr>
        <p:spPr>
          <a:xfrm>
            <a:off x="5000400" y="4468695"/>
            <a:ext cx="1393800" cy="31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Between-Subject</a:t>
            </a:r>
            <a:endParaRPr b="1" sz="1000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78" name="Google Shape;478;p63"/>
          <p:cNvCxnSpPr/>
          <p:nvPr/>
        </p:nvCxnSpPr>
        <p:spPr>
          <a:xfrm>
            <a:off x="4143600" y="4638735"/>
            <a:ext cx="85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79" name="Google Shape;479;p63"/>
          <p:cNvSpPr/>
          <p:nvPr/>
        </p:nvSpPr>
        <p:spPr>
          <a:xfrm>
            <a:off x="1237299" y="1758225"/>
            <a:ext cx="1284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59595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Structure</a:t>
            </a:r>
            <a:endParaRPr b="1" sz="1100">
              <a:solidFill>
                <a:srgbClr val="59595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0" name="Google Shape;480;p63"/>
          <p:cNvSpPr/>
          <p:nvPr/>
        </p:nvSpPr>
        <p:spPr>
          <a:xfrm>
            <a:off x="1237299" y="3064700"/>
            <a:ext cx="1284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59595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Style</a:t>
            </a:r>
            <a:endParaRPr b="1" sz="1100">
              <a:solidFill>
                <a:srgbClr val="59595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p63"/>
          <p:cNvSpPr/>
          <p:nvPr/>
        </p:nvSpPr>
        <p:spPr>
          <a:xfrm>
            <a:off x="1237299" y="4300700"/>
            <a:ext cx="1284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59595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Value</a:t>
            </a:r>
            <a:endParaRPr b="1" sz="1100">
              <a:solidFill>
                <a:srgbClr val="59595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2" name="Google Shape;482;p63"/>
          <p:cNvSpPr/>
          <p:nvPr/>
        </p:nvSpPr>
        <p:spPr>
          <a:xfrm>
            <a:off x="2664400" y="1300600"/>
            <a:ext cx="232200" cy="22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D900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4"/>
          <p:cNvSpPr/>
          <p:nvPr/>
        </p:nvSpPr>
        <p:spPr>
          <a:xfrm rot="292481">
            <a:off x="493414" y="2283646"/>
            <a:ext cx="1683991" cy="1006239"/>
          </a:xfrm>
          <a:prstGeom prst="snip1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4"/>
          <p:cNvSpPr txBox="1"/>
          <p:nvPr>
            <p:ph idx="4294967295" type="ctrTitle"/>
          </p:nvPr>
        </p:nvSpPr>
        <p:spPr>
          <a:xfrm>
            <a:off x="2060502" y="499800"/>
            <a:ext cx="4025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Danger</a:t>
            </a:r>
            <a:r>
              <a:rPr lang="en" sz="12000"/>
              <a:t>!</a:t>
            </a:r>
            <a:endParaRPr sz="12000"/>
          </a:p>
        </p:txBody>
      </p:sp>
      <p:sp>
        <p:nvSpPr>
          <p:cNvPr id="489" name="Google Shape;489;p64"/>
          <p:cNvSpPr txBox="1"/>
          <p:nvPr>
            <p:ph idx="4294967295" type="subTitle"/>
          </p:nvPr>
        </p:nvSpPr>
        <p:spPr>
          <a:xfrm>
            <a:off x="2402700" y="1388325"/>
            <a:ext cx="47484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51C75"/>
                </a:solidFill>
                <a:latin typeface="Bree Serif"/>
                <a:ea typeface="Bree Serif"/>
                <a:cs typeface="Bree Serif"/>
                <a:sym typeface="Bree Serif"/>
              </a:rPr>
              <a:t>Where to be careful trading off</a:t>
            </a:r>
            <a:endParaRPr sz="1900">
              <a:solidFill>
                <a:srgbClr val="351C75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0" name="Google Shape;490;p64"/>
          <p:cNvSpPr/>
          <p:nvPr/>
        </p:nvSpPr>
        <p:spPr>
          <a:xfrm rot="-1065586">
            <a:off x="261885" y="528242"/>
            <a:ext cx="998274" cy="948466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64"/>
          <p:cNvSpPr/>
          <p:nvPr/>
        </p:nvSpPr>
        <p:spPr>
          <a:xfrm rot="148705">
            <a:off x="1337596" y="200883"/>
            <a:ext cx="603565" cy="573541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64"/>
          <p:cNvSpPr/>
          <p:nvPr/>
        </p:nvSpPr>
        <p:spPr>
          <a:xfrm rot="-409496">
            <a:off x="506400" y="3690950"/>
            <a:ext cx="1683832" cy="1006146"/>
          </a:xfrm>
          <a:prstGeom prst="snip1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64"/>
          <p:cNvSpPr/>
          <p:nvPr/>
        </p:nvSpPr>
        <p:spPr>
          <a:xfrm rot="-438517">
            <a:off x="2578465" y="2283590"/>
            <a:ext cx="1683780" cy="1006287"/>
          </a:xfrm>
          <a:prstGeom prst="snip1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64"/>
          <p:cNvSpPr/>
          <p:nvPr/>
        </p:nvSpPr>
        <p:spPr>
          <a:xfrm rot="-126200">
            <a:off x="2591298" y="3690952"/>
            <a:ext cx="1683834" cy="1006277"/>
          </a:xfrm>
          <a:prstGeom prst="snip1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4"/>
          <p:cNvSpPr/>
          <p:nvPr/>
        </p:nvSpPr>
        <p:spPr>
          <a:xfrm rot="539345">
            <a:off x="4663326" y="2283693"/>
            <a:ext cx="1683881" cy="1006255"/>
          </a:xfrm>
          <a:prstGeom prst="snip1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64"/>
          <p:cNvSpPr/>
          <p:nvPr/>
        </p:nvSpPr>
        <p:spPr>
          <a:xfrm rot="-199758">
            <a:off x="4676308" y="3690967"/>
            <a:ext cx="1684042" cy="1006102"/>
          </a:xfrm>
          <a:prstGeom prst="snip1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7" name="Google Shape;49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1099" y="1024012"/>
            <a:ext cx="2280125" cy="3095468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4"/>
          <p:cNvSpPr txBox="1"/>
          <p:nvPr/>
        </p:nvSpPr>
        <p:spPr>
          <a:xfrm rot="430014">
            <a:off x="493488" y="2394330"/>
            <a:ext cx="1476435" cy="784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Selection of evaluators</a:t>
            </a:r>
            <a:endParaRPr sz="1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99" name="Google Shape;499;p64"/>
          <p:cNvSpPr txBox="1"/>
          <p:nvPr/>
        </p:nvSpPr>
        <p:spPr>
          <a:xfrm rot="-455402">
            <a:off x="2578467" y="2394322"/>
            <a:ext cx="1476335" cy="784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Budgeting time for recruiting</a:t>
            </a:r>
            <a:endParaRPr sz="1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00" name="Google Shape;500;p64"/>
          <p:cNvSpPr txBox="1"/>
          <p:nvPr/>
        </p:nvSpPr>
        <p:spPr>
          <a:xfrm rot="656403">
            <a:off x="4743841" y="2394503"/>
            <a:ext cx="1476432" cy="784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Incentives... </a:t>
            </a:r>
            <a:endParaRPr sz="1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01" name="Google Shape;501;p64"/>
          <p:cNvSpPr txBox="1"/>
          <p:nvPr/>
        </p:nvSpPr>
        <p:spPr>
          <a:xfrm rot="-414590">
            <a:off x="597282" y="3801683"/>
            <a:ext cx="1476222" cy="784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Team Politics</a:t>
            </a:r>
            <a:endParaRPr sz="1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02" name="Google Shape;502;p64"/>
          <p:cNvSpPr txBox="1"/>
          <p:nvPr/>
        </p:nvSpPr>
        <p:spPr>
          <a:xfrm>
            <a:off x="2591313" y="3801650"/>
            <a:ext cx="1476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INternational testing </a:t>
            </a:r>
            <a:endParaRPr sz="1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03" name="Google Shape;503;p64"/>
          <p:cNvSpPr txBox="1"/>
          <p:nvPr/>
        </p:nvSpPr>
        <p:spPr>
          <a:xfrm rot="-232097">
            <a:off x="4676233" y="3801611"/>
            <a:ext cx="1476363" cy="784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Team Involvement  </a:t>
            </a:r>
            <a:endParaRPr sz="1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5"/>
          <p:cNvSpPr txBox="1"/>
          <p:nvPr/>
        </p:nvSpPr>
        <p:spPr>
          <a:xfrm>
            <a:off x="2583748" y="189409"/>
            <a:ext cx="397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Environments</a:t>
            </a:r>
            <a:endParaRPr sz="24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09" name="Google Shape;509;p65"/>
          <p:cNvSpPr/>
          <p:nvPr/>
        </p:nvSpPr>
        <p:spPr>
          <a:xfrm>
            <a:off x="2285997" y="664325"/>
            <a:ext cx="4572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Different Environments carry differing quality and benefites</a:t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510" name="Google Shape;51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775" y="2047900"/>
            <a:ext cx="1463250" cy="9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3750" y="2136350"/>
            <a:ext cx="798600" cy="7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0451" y="2153039"/>
            <a:ext cx="1043090" cy="8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2500" y="2047893"/>
            <a:ext cx="975500" cy="9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8325" y="2166690"/>
            <a:ext cx="975500" cy="83261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5"/>
          <p:cNvSpPr txBox="1"/>
          <p:nvPr/>
        </p:nvSpPr>
        <p:spPr>
          <a:xfrm>
            <a:off x="2286150" y="3307570"/>
            <a:ext cx="1393800" cy="31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</a:t>
            </a:r>
            <a:endParaRPr b="1" sz="1000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16" name="Google Shape;516;p65"/>
          <p:cNvSpPr txBox="1"/>
          <p:nvPr/>
        </p:nvSpPr>
        <p:spPr>
          <a:xfrm>
            <a:off x="4616450" y="1084220"/>
            <a:ext cx="1393800" cy="31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Moderated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17" name="Google Shape;517;p65"/>
          <p:cNvSpPr txBox="1"/>
          <p:nvPr/>
        </p:nvSpPr>
        <p:spPr>
          <a:xfrm>
            <a:off x="3133750" y="1084220"/>
            <a:ext cx="1393800" cy="31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Remote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6"/>
          <p:cNvSpPr txBox="1"/>
          <p:nvPr/>
        </p:nvSpPr>
        <p:spPr>
          <a:xfrm>
            <a:off x="2583748" y="189409"/>
            <a:ext cx="397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Recruiting</a:t>
            </a:r>
            <a:endParaRPr sz="24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23" name="Google Shape;523;p66"/>
          <p:cNvSpPr/>
          <p:nvPr/>
        </p:nvSpPr>
        <p:spPr>
          <a:xfrm>
            <a:off x="2285997" y="664325"/>
            <a:ext cx="4572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Different Environments to consider</a:t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524" name="Google Shape;52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300" y="1702474"/>
            <a:ext cx="1158900" cy="11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250" y="4019575"/>
            <a:ext cx="2427000" cy="7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6"/>
          <p:cNvSpPr/>
          <p:nvPr/>
        </p:nvSpPr>
        <p:spPr>
          <a:xfrm>
            <a:off x="5103791" y="1877732"/>
            <a:ext cx="414600" cy="4146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6"/>
          <p:cNvSpPr/>
          <p:nvPr/>
        </p:nvSpPr>
        <p:spPr>
          <a:xfrm>
            <a:off x="5631425" y="1807777"/>
            <a:ext cx="24270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59595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Product User Groups</a:t>
            </a:r>
            <a:endParaRPr b="1" sz="900">
              <a:solidFill>
                <a:srgbClr val="59595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Gather repeating participants interested in changing the systems they’re using</a:t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28" name="Google Shape;528;p66"/>
          <p:cNvSpPr/>
          <p:nvPr/>
        </p:nvSpPr>
        <p:spPr>
          <a:xfrm>
            <a:off x="5103791" y="2665125"/>
            <a:ext cx="414600" cy="4146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66"/>
          <p:cNvSpPr/>
          <p:nvPr/>
        </p:nvSpPr>
        <p:spPr>
          <a:xfrm>
            <a:off x="5631425" y="2577425"/>
            <a:ext cx="252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59595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Opt-in Community Recruiting</a:t>
            </a:r>
            <a:endParaRPr b="1" sz="900">
              <a:solidFill>
                <a:srgbClr val="59595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Establish  recruiting pool as a network (maybe in partnership with SRLN) to build contacts</a:t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30" name="Google Shape;530;p66"/>
          <p:cNvSpPr/>
          <p:nvPr/>
        </p:nvSpPr>
        <p:spPr>
          <a:xfrm>
            <a:off x="5103791" y="3437478"/>
            <a:ext cx="414600" cy="4146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6"/>
          <p:cNvSpPr/>
          <p:nvPr/>
        </p:nvSpPr>
        <p:spPr>
          <a:xfrm>
            <a:off x="5631425" y="3432616"/>
            <a:ext cx="25251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59595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Service Loop Recruiting</a:t>
            </a:r>
            <a:endParaRPr b="1" sz="900">
              <a:solidFill>
                <a:srgbClr val="59595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Integrate a rapid test within or between your services to capture in-situ feedback</a:t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32" name="Google Shape;532;p66"/>
          <p:cNvSpPr/>
          <p:nvPr/>
        </p:nvSpPr>
        <p:spPr>
          <a:xfrm>
            <a:off x="1692483" y="1473941"/>
            <a:ext cx="1368900" cy="34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6"/>
          <p:cNvSpPr/>
          <p:nvPr/>
        </p:nvSpPr>
        <p:spPr>
          <a:xfrm>
            <a:off x="-3" y="1034395"/>
            <a:ext cx="306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Recruiting on the web removes responsibility but isn’t free. </a:t>
            </a:r>
            <a:b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Range of costs can be $10 - $60 / person</a:t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34" name="Google Shape;534;p66"/>
          <p:cNvSpPr txBox="1"/>
          <p:nvPr/>
        </p:nvSpPr>
        <p:spPr>
          <a:xfrm>
            <a:off x="636450" y="2742065"/>
            <a:ext cx="1158900" cy="260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Unmoderated</a:t>
            </a:r>
            <a:endParaRPr b="1" sz="1000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35" name="Google Shape;535;p66"/>
          <p:cNvSpPr/>
          <p:nvPr/>
        </p:nvSpPr>
        <p:spPr>
          <a:xfrm>
            <a:off x="6053097" y="4500100"/>
            <a:ext cx="29760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Long-term recruiting approaches build up a operational flow that makes future testing powerful, but comes with operational cost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66"/>
          <p:cNvSpPr/>
          <p:nvPr/>
        </p:nvSpPr>
        <p:spPr>
          <a:xfrm>
            <a:off x="6114225" y="4357956"/>
            <a:ext cx="1368900" cy="34200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6514" y="627988"/>
            <a:ext cx="775985" cy="10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2303" y="2861364"/>
            <a:ext cx="1158901" cy="106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9" name="Google Shape;539;p66"/>
          <p:cNvCxnSpPr>
            <a:stCxn id="524" idx="1"/>
            <a:endCxn id="534" idx="0"/>
          </p:cNvCxnSpPr>
          <p:nvPr/>
        </p:nvCxnSpPr>
        <p:spPr>
          <a:xfrm flipH="1">
            <a:off x="1216000" y="2281924"/>
            <a:ext cx="756300" cy="46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66"/>
          <p:cNvCxnSpPr>
            <a:stCxn id="538" idx="1"/>
            <a:endCxn id="534" idx="2"/>
          </p:cNvCxnSpPr>
          <p:nvPr/>
        </p:nvCxnSpPr>
        <p:spPr>
          <a:xfrm rot="10800000">
            <a:off x="1216003" y="3002727"/>
            <a:ext cx="756300" cy="39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7"/>
          <p:cNvSpPr txBox="1"/>
          <p:nvPr/>
        </p:nvSpPr>
        <p:spPr>
          <a:xfrm>
            <a:off x="2583748" y="189409"/>
            <a:ext cx="397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Test Design</a:t>
            </a:r>
            <a:endParaRPr sz="24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46" name="Google Shape;546;p67"/>
          <p:cNvSpPr/>
          <p:nvPr/>
        </p:nvSpPr>
        <p:spPr>
          <a:xfrm>
            <a:off x="2285997" y="664325"/>
            <a:ext cx="4572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--</a:t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47" name="Google Shape;547;p67"/>
          <p:cNvSpPr txBox="1"/>
          <p:nvPr/>
        </p:nvSpPr>
        <p:spPr>
          <a:xfrm>
            <a:off x="2749800" y="2571745"/>
            <a:ext cx="1393800" cy="31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Task-Based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48" name="Google Shape;548;p67"/>
          <p:cNvSpPr txBox="1"/>
          <p:nvPr/>
        </p:nvSpPr>
        <p:spPr>
          <a:xfrm>
            <a:off x="5000400" y="2571745"/>
            <a:ext cx="1393800" cy="31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Understanding-Based</a:t>
            </a:r>
            <a:endParaRPr b="1" sz="1000">
              <a:solidFill>
                <a:srgbClr val="F3F3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49" name="Google Shape;549;p67"/>
          <p:cNvCxnSpPr/>
          <p:nvPr/>
        </p:nvCxnSpPr>
        <p:spPr>
          <a:xfrm>
            <a:off x="4143600" y="2749045"/>
            <a:ext cx="85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50" name="Google Shape;550;p67"/>
          <p:cNvSpPr txBox="1"/>
          <p:nvPr/>
        </p:nvSpPr>
        <p:spPr>
          <a:xfrm>
            <a:off x="670400" y="1320304"/>
            <a:ext cx="1393800" cy="312600"/>
          </a:xfrm>
          <a:prstGeom prst="rect">
            <a:avLst/>
          </a:prstGeom>
          <a:solidFill>
            <a:srgbClr val="666666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Time on Task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1" name="Google Shape;551;p67"/>
          <p:cNvSpPr txBox="1"/>
          <p:nvPr/>
        </p:nvSpPr>
        <p:spPr>
          <a:xfrm>
            <a:off x="670400" y="1735954"/>
            <a:ext cx="1393800" cy="312600"/>
          </a:xfrm>
          <a:prstGeom prst="rect">
            <a:avLst/>
          </a:prstGeom>
          <a:solidFill>
            <a:srgbClr val="666666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Task Success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2" name="Google Shape;552;p67"/>
          <p:cNvSpPr txBox="1"/>
          <p:nvPr/>
        </p:nvSpPr>
        <p:spPr>
          <a:xfrm>
            <a:off x="670400" y="2397920"/>
            <a:ext cx="1393800" cy="312600"/>
          </a:xfrm>
          <a:prstGeom prst="rect">
            <a:avLst/>
          </a:prstGeom>
          <a:solidFill>
            <a:srgbClr val="666666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5-30 participants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3" name="Google Shape;553;p67"/>
          <p:cNvSpPr txBox="1"/>
          <p:nvPr/>
        </p:nvSpPr>
        <p:spPr>
          <a:xfrm>
            <a:off x="670400" y="2813570"/>
            <a:ext cx="1393800" cy="312600"/>
          </a:xfrm>
          <a:prstGeom prst="rect">
            <a:avLst/>
          </a:prstGeom>
          <a:solidFill>
            <a:srgbClr val="666666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Script-oriented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4" name="Google Shape;554;p67"/>
          <p:cNvSpPr txBox="1"/>
          <p:nvPr/>
        </p:nvSpPr>
        <p:spPr>
          <a:xfrm>
            <a:off x="670400" y="3449559"/>
            <a:ext cx="1393800" cy="312600"/>
          </a:xfrm>
          <a:prstGeom prst="rect">
            <a:avLst/>
          </a:prstGeom>
          <a:solidFill>
            <a:srgbClr val="666666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10-30  minutes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5" name="Google Shape;555;p67"/>
          <p:cNvSpPr txBox="1"/>
          <p:nvPr/>
        </p:nvSpPr>
        <p:spPr>
          <a:xfrm>
            <a:off x="670400" y="3865209"/>
            <a:ext cx="1393800" cy="312600"/>
          </a:xfrm>
          <a:prstGeom prst="rect">
            <a:avLst/>
          </a:prstGeom>
          <a:solidFill>
            <a:srgbClr val="666666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Compensation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6" name="Google Shape;556;p67"/>
          <p:cNvSpPr txBox="1"/>
          <p:nvPr/>
        </p:nvSpPr>
        <p:spPr>
          <a:xfrm>
            <a:off x="7251000" y="1320304"/>
            <a:ext cx="1393800" cy="312600"/>
          </a:xfrm>
          <a:prstGeom prst="rect">
            <a:avLst/>
          </a:prstGeom>
          <a:solidFill>
            <a:srgbClr val="4E576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Self-Discovery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7" name="Google Shape;557;p67"/>
          <p:cNvSpPr txBox="1"/>
          <p:nvPr/>
        </p:nvSpPr>
        <p:spPr>
          <a:xfrm>
            <a:off x="7251000" y="1735954"/>
            <a:ext cx="1393800" cy="312600"/>
          </a:xfrm>
          <a:prstGeom prst="rect">
            <a:avLst/>
          </a:prstGeom>
          <a:solidFill>
            <a:srgbClr val="4E576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Speed to value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8" name="Google Shape;558;p67"/>
          <p:cNvSpPr txBox="1"/>
          <p:nvPr/>
        </p:nvSpPr>
        <p:spPr>
          <a:xfrm>
            <a:off x="7251000" y="2397920"/>
            <a:ext cx="1393800" cy="312600"/>
          </a:xfrm>
          <a:prstGeom prst="rect">
            <a:avLst/>
          </a:prstGeom>
          <a:solidFill>
            <a:srgbClr val="4E576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3-7</a:t>
            </a: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participants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9" name="Google Shape;559;p67"/>
          <p:cNvSpPr txBox="1"/>
          <p:nvPr/>
        </p:nvSpPr>
        <p:spPr>
          <a:xfrm>
            <a:off x="7251000" y="2813570"/>
            <a:ext cx="1393800" cy="312600"/>
          </a:xfrm>
          <a:prstGeom prst="rect">
            <a:avLst/>
          </a:prstGeom>
          <a:solidFill>
            <a:srgbClr val="4E576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Discussion Guide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0" name="Google Shape;560;p67"/>
          <p:cNvSpPr txBox="1"/>
          <p:nvPr/>
        </p:nvSpPr>
        <p:spPr>
          <a:xfrm>
            <a:off x="7251000" y="3449559"/>
            <a:ext cx="1393800" cy="312600"/>
          </a:xfrm>
          <a:prstGeom prst="rect">
            <a:avLst/>
          </a:prstGeom>
          <a:solidFill>
            <a:srgbClr val="4E576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30-90  minutes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1" name="Google Shape;561;p67"/>
          <p:cNvSpPr txBox="1"/>
          <p:nvPr/>
        </p:nvSpPr>
        <p:spPr>
          <a:xfrm>
            <a:off x="7251000" y="3865209"/>
            <a:ext cx="1393800" cy="312600"/>
          </a:xfrm>
          <a:prstGeom prst="rect">
            <a:avLst/>
          </a:prstGeom>
          <a:solidFill>
            <a:srgbClr val="4E5765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Influence</a:t>
            </a:r>
            <a:endParaRPr b="1" sz="1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62" name="Google Shape;562;p67"/>
          <p:cNvCxnSpPr>
            <a:stCxn id="550" idx="3"/>
            <a:endCxn id="547" idx="0"/>
          </p:cNvCxnSpPr>
          <p:nvPr/>
        </p:nvCxnSpPr>
        <p:spPr>
          <a:xfrm>
            <a:off x="2064200" y="1476604"/>
            <a:ext cx="1382400" cy="10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67"/>
          <p:cNvCxnSpPr>
            <a:stCxn id="551" idx="3"/>
            <a:endCxn id="547" idx="0"/>
          </p:cNvCxnSpPr>
          <p:nvPr/>
        </p:nvCxnSpPr>
        <p:spPr>
          <a:xfrm>
            <a:off x="2064200" y="1892254"/>
            <a:ext cx="1382400" cy="67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4" name="Google Shape;564;p67"/>
          <p:cNvCxnSpPr>
            <a:stCxn id="552" idx="3"/>
            <a:endCxn id="547" idx="1"/>
          </p:cNvCxnSpPr>
          <p:nvPr/>
        </p:nvCxnSpPr>
        <p:spPr>
          <a:xfrm>
            <a:off x="2064200" y="2554220"/>
            <a:ext cx="685500" cy="17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5" name="Google Shape;565;p67"/>
          <p:cNvCxnSpPr>
            <a:stCxn id="553" idx="3"/>
            <a:endCxn id="547" idx="1"/>
          </p:cNvCxnSpPr>
          <p:nvPr/>
        </p:nvCxnSpPr>
        <p:spPr>
          <a:xfrm flipH="1" rot="10800000">
            <a:off x="2064200" y="2728070"/>
            <a:ext cx="685500" cy="24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6" name="Google Shape;566;p67"/>
          <p:cNvCxnSpPr>
            <a:stCxn id="554" idx="3"/>
            <a:endCxn id="547" idx="2"/>
          </p:cNvCxnSpPr>
          <p:nvPr/>
        </p:nvCxnSpPr>
        <p:spPr>
          <a:xfrm flipH="1" rot="10800000">
            <a:off x="2064200" y="2884359"/>
            <a:ext cx="1382400" cy="72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7" name="Google Shape;567;p67"/>
          <p:cNvCxnSpPr>
            <a:stCxn id="555" idx="3"/>
            <a:endCxn id="547" idx="2"/>
          </p:cNvCxnSpPr>
          <p:nvPr/>
        </p:nvCxnSpPr>
        <p:spPr>
          <a:xfrm flipH="1" rot="10800000">
            <a:off x="2064200" y="2884209"/>
            <a:ext cx="1382400" cy="113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8" name="Google Shape;568;p67"/>
          <p:cNvCxnSpPr>
            <a:stCxn id="556" idx="1"/>
            <a:endCxn id="548" idx="0"/>
          </p:cNvCxnSpPr>
          <p:nvPr/>
        </p:nvCxnSpPr>
        <p:spPr>
          <a:xfrm flipH="1">
            <a:off x="5697300" y="1476604"/>
            <a:ext cx="1553700" cy="10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9" name="Google Shape;569;p67"/>
          <p:cNvCxnSpPr>
            <a:stCxn id="557" idx="1"/>
            <a:endCxn id="548" idx="0"/>
          </p:cNvCxnSpPr>
          <p:nvPr/>
        </p:nvCxnSpPr>
        <p:spPr>
          <a:xfrm flipH="1">
            <a:off x="5697300" y="1892254"/>
            <a:ext cx="1553700" cy="67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67"/>
          <p:cNvCxnSpPr>
            <a:stCxn id="558" idx="1"/>
            <a:endCxn id="548" idx="3"/>
          </p:cNvCxnSpPr>
          <p:nvPr/>
        </p:nvCxnSpPr>
        <p:spPr>
          <a:xfrm flipH="1">
            <a:off x="6394200" y="2554220"/>
            <a:ext cx="856800" cy="17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1" name="Google Shape;571;p67"/>
          <p:cNvCxnSpPr>
            <a:stCxn id="559" idx="1"/>
            <a:endCxn id="548" idx="3"/>
          </p:cNvCxnSpPr>
          <p:nvPr/>
        </p:nvCxnSpPr>
        <p:spPr>
          <a:xfrm rot="10800000">
            <a:off x="6394200" y="2728070"/>
            <a:ext cx="856800" cy="24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2" name="Google Shape;572;p67"/>
          <p:cNvCxnSpPr>
            <a:stCxn id="560" idx="1"/>
            <a:endCxn id="548" idx="2"/>
          </p:cNvCxnSpPr>
          <p:nvPr/>
        </p:nvCxnSpPr>
        <p:spPr>
          <a:xfrm rot="10800000">
            <a:off x="5697300" y="2884359"/>
            <a:ext cx="1553700" cy="72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3" name="Google Shape;573;p67"/>
          <p:cNvCxnSpPr>
            <a:stCxn id="561" idx="1"/>
            <a:endCxn id="548" idx="2"/>
          </p:cNvCxnSpPr>
          <p:nvPr/>
        </p:nvCxnSpPr>
        <p:spPr>
          <a:xfrm rot="10800000">
            <a:off x="5697300" y="2884209"/>
            <a:ext cx="1553700" cy="113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88" y="973301"/>
            <a:ext cx="7490425" cy="396515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8"/>
          <p:cNvSpPr txBox="1"/>
          <p:nvPr/>
        </p:nvSpPr>
        <p:spPr>
          <a:xfrm>
            <a:off x="0" y="430618"/>
            <a:ext cx="9146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Users did not notice that the RPZ parking data was turned off by default</a:t>
            </a:r>
            <a:endParaRPr sz="24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580" name="Google Shape;580;p68"/>
          <p:cNvCxnSpPr/>
          <p:nvPr/>
        </p:nvCxnSpPr>
        <p:spPr>
          <a:xfrm>
            <a:off x="4400550" y="390743"/>
            <a:ext cx="342900" cy="0"/>
          </a:xfrm>
          <a:prstGeom prst="straightConnector1">
            <a:avLst/>
          </a:prstGeom>
          <a:noFill/>
          <a:ln cap="rnd" cmpd="sng" w="19050">
            <a:solidFill>
              <a:srgbClr val="F8465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1" name="Google Shape;581;p68"/>
          <p:cNvSpPr/>
          <p:nvPr/>
        </p:nvSpPr>
        <p:spPr>
          <a:xfrm>
            <a:off x="7180250" y="2651175"/>
            <a:ext cx="1077000" cy="1452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68"/>
          <p:cNvSpPr/>
          <p:nvPr/>
        </p:nvSpPr>
        <p:spPr>
          <a:xfrm>
            <a:off x="3617750" y="2428750"/>
            <a:ext cx="3120600" cy="905100"/>
          </a:xfrm>
          <a:prstGeom prst="wedgeRoundRectCallout">
            <a:avLst>
              <a:gd fmla="val 62780" name="adj1"/>
              <a:gd fmla="val -16592" name="adj2"/>
              <a:gd fmla="val 0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 out of 7 users did not turn on this layer, and were unable to confidently identify whether or not their home was eligible for an RPZ permit </a:t>
            </a:r>
            <a:r>
              <a:rPr lang="en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without prompting</a:t>
            </a:r>
            <a:endParaRPr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83" name="Google Shape;58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425" y="3635075"/>
            <a:ext cx="2671476" cy="13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68"/>
          <p:cNvSpPr/>
          <p:nvPr/>
        </p:nvSpPr>
        <p:spPr>
          <a:xfrm>
            <a:off x="175425" y="2707850"/>
            <a:ext cx="2017500" cy="842100"/>
          </a:xfrm>
          <a:prstGeom prst="wedgeRoundRectCallout">
            <a:avLst>
              <a:gd fmla="val -22724" name="adj1"/>
              <a:gd fmla="val 141209" name="adj2"/>
              <a:gd fmla="val 0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Users also mistook destination highlighting for the RPZ color </a:t>
            </a:r>
            <a:endParaRPr sz="1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verland Colored">
      <a:dk1>
        <a:srgbClr val="000000"/>
      </a:dk1>
      <a:lt1>
        <a:srgbClr val="FFFFFF"/>
      </a:lt1>
      <a:dk2>
        <a:srgbClr val="282C38"/>
      </a:dk2>
      <a:lt2>
        <a:srgbClr val="ECF0F1"/>
      </a:lt2>
      <a:accent1>
        <a:srgbClr val="F84656"/>
      </a:accent1>
      <a:accent2>
        <a:srgbClr val="FFC122"/>
      </a:accent2>
      <a:accent3>
        <a:srgbClr val="82B336"/>
      </a:accent3>
      <a:accent4>
        <a:srgbClr val="F57B38"/>
      </a:accent4>
      <a:accent5>
        <a:srgbClr val="1883B9"/>
      </a:accent5>
      <a:accent6>
        <a:srgbClr val="AAB2B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