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69" r:id="rId3"/>
    <p:sldId id="257" r:id="rId4"/>
    <p:sldId id="260" r:id="rId5"/>
    <p:sldId id="261" r:id="rId6"/>
    <p:sldId id="262" r:id="rId7"/>
    <p:sldId id="263" r:id="rId8"/>
    <p:sldId id="264" r:id="rId9"/>
    <p:sldId id="267" r:id="rId10"/>
    <p:sldId id="268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11E-2"/>
          <c:y val="1.0000000000000011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What kind of an organization do you work for?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Pt>
            <c:idx val="6"/>
            <c:invertIfNegative val="0"/>
            <c:bubble3D val="0"/>
            <c:spPr>
              <a:solidFill>
                <a:srgbClr val="3A6CD4"/>
              </a:solidFill>
            </c:spPr>
          </c:dPt>
          <c:dPt>
            <c:idx val="7"/>
            <c:invertIfNegative val="0"/>
            <c:bubble3D val="0"/>
            <c:spPr>
              <a:solidFill>
                <a:srgbClr val="2ECF9F"/>
              </a:solidFill>
            </c:spPr>
          </c:dPt>
          <c:dPt>
            <c:idx val="8"/>
            <c:invertIfNegative val="0"/>
            <c:bubble3D val="0"/>
            <c:spPr>
              <a:solidFill>
                <a:srgbClr val="FCD5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DB5A4C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 Shelter, low income housing development, group home</c:v>
                </c:pt>
                <c:pt idx="1">
                  <c:v> Food pantry, soup kitchen, food bank</c:v>
                </c:pt>
                <c:pt idx="2">
                  <c:v> Health center, clinic, health organization</c:v>
                </c:pt>
                <c:pt idx="3">
                  <c:v> Social service agency or community center</c:v>
                </c:pt>
                <c:pt idx="4">
                  <c:v> Agency that serves a particular ethnic, racial or cultural group</c:v>
                </c:pt>
                <c:pt idx="5">
                  <c:v> Job training, job counseling, employment support services</c:v>
                </c:pt>
                <c:pt idx="6">
                  <c:v> Youth or children's agency</c:v>
                </c:pt>
                <c:pt idx="7">
                  <c:v> Elder or senior citizen agency</c:v>
                </c:pt>
                <c:pt idx="8">
                  <c:v> Arts or cultural organization</c:v>
                </c:pt>
                <c:pt idx="9">
                  <c:v> Other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23</c:v>
                </c:pt>
                <c:pt idx="1">
                  <c:v>22</c:v>
                </c:pt>
                <c:pt idx="2">
                  <c:v>9</c:v>
                </c:pt>
                <c:pt idx="3">
                  <c:v>35</c:v>
                </c:pt>
                <c:pt idx="4">
                  <c:v>4</c:v>
                </c:pt>
                <c:pt idx="5">
                  <c:v>4</c:v>
                </c:pt>
                <c:pt idx="6">
                  <c:v>5</c:v>
                </c:pt>
                <c:pt idx="7">
                  <c:v>10</c:v>
                </c:pt>
                <c:pt idx="8">
                  <c:v>1</c:v>
                </c:pt>
                <c:pt idx="9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21955408"/>
        <c:axId val="21953448"/>
        <c:axId val="0"/>
      </c:bar3DChart>
      <c:catAx>
        <c:axId val="219554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21953448"/>
        <c:crosses val="autoZero"/>
        <c:auto val="0"/>
        <c:lblAlgn val="ctr"/>
        <c:lblOffset val="100"/>
        <c:noMultiLvlLbl val="0"/>
      </c:catAx>
      <c:valAx>
        <c:axId val="219534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2195540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 marL="0" marR="0" lvl="0" indent="0" algn="l" fontAlgn="base">
            <a:defRPr sz="12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work, have you ever answered a question from a client about ...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Pt>
            <c:idx val="6"/>
            <c:invertIfNegative val="0"/>
            <c:bubble3D val="0"/>
            <c:spPr>
              <a:solidFill>
                <a:srgbClr val="3A6CD4"/>
              </a:solidFill>
            </c:spPr>
          </c:dPt>
          <c:dPt>
            <c:idx val="7"/>
            <c:invertIfNegative val="0"/>
            <c:bubble3D val="0"/>
            <c:spPr>
              <a:solidFill>
                <a:srgbClr val="2ECF9F"/>
              </a:solidFill>
            </c:spPr>
          </c:dPt>
          <c:dPt>
            <c:idx val="8"/>
            <c:invertIfNegative val="0"/>
            <c:bubble3D val="0"/>
            <c:spPr>
              <a:solidFill>
                <a:srgbClr val="FCD5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DB5A4C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Sheet1!$A$2:$A$16</c:f>
              <c:strCache>
                <c:ptCount val="15"/>
                <c:pt idx="0">
                  <c:v> an eviction notice</c:v>
                </c:pt>
                <c:pt idx="1">
                  <c:v> a public housing application</c:v>
                </c:pt>
                <c:pt idx="2">
                  <c:v> an application for public benefits (i.e. Food Stamps/SNAP)</c:v>
                </c:pt>
                <c:pt idx="3">
                  <c:v> a denial of public benefits (i.e. getting turned down for TAFDC)</c:v>
                </c:pt>
                <c:pt idx="4">
                  <c:v> domestic violence</c:v>
                </c:pt>
                <c:pt idx="5">
                  <c:v> a problem getting into emergency shelter</c:v>
                </c:pt>
                <c:pt idx="6">
                  <c:v> Immigration issues</c:v>
                </c:pt>
                <c:pt idx="7">
                  <c:v> child custody</c:v>
                </c:pt>
                <c:pt idx="8">
                  <c:v> a 51A or other document relevant to DCF</c:v>
                </c:pt>
                <c:pt idx="9">
                  <c:v> SSI or other disability benefits</c:v>
                </c:pt>
                <c:pt idx="10">
                  <c:v> CORI</c:v>
                </c:pt>
                <c:pt idx="11">
                  <c:v> identify theft</c:v>
                </c:pt>
                <c:pt idx="12">
                  <c:v> a debt someone claims they owe</c:v>
                </c:pt>
                <c:pt idx="13">
                  <c:v> being harassed by a creditor</c:v>
                </c:pt>
                <c:pt idx="14">
                  <c:v> Other</c:v>
                </c:pt>
              </c:strCache>
            </c:str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72</c:v>
                </c:pt>
                <c:pt idx="1">
                  <c:v>77</c:v>
                </c:pt>
                <c:pt idx="2">
                  <c:v>84</c:v>
                </c:pt>
                <c:pt idx="3">
                  <c:v>68</c:v>
                </c:pt>
                <c:pt idx="4">
                  <c:v>73</c:v>
                </c:pt>
                <c:pt idx="5">
                  <c:v>71</c:v>
                </c:pt>
                <c:pt idx="6">
                  <c:v>58</c:v>
                </c:pt>
                <c:pt idx="7">
                  <c:v>45</c:v>
                </c:pt>
                <c:pt idx="8">
                  <c:v>45</c:v>
                </c:pt>
                <c:pt idx="9">
                  <c:v>72</c:v>
                </c:pt>
                <c:pt idx="10">
                  <c:v>53</c:v>
                </c:pt>
                <c:pt idx="11">
                  <c:v>25</c:v>
                </c:pt>
                <c:pt idx="12">
                  <c:v>34</c:v>
                </c:pt>
                <c:pt idx="13">
                  <c:v>27</c:v>
                </c:pt>
                <c:pt idx="1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21954232"/>
        <c:axId val="409791144"/>
        <c:axId val="0"/>
      </c:bar3DChart>
      <c:catAx>
        <c:axId val="2195423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09791144"/>
        <c:crosses val="autoZero"/>
        <c:auto val="0"/>
        <c:lblAlgn val="ctr"/>
        <c:lblOffset val="100"/>
        <c:noMultiLvlLbl val="0"/>
      </c:catAx>
      <c:valAx>
        <c:axId val="409791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21954232"/>
        <c:crosses val="autoZero"/>
        <c:crossBetween val="between"/>
      </c:valAx>
    </c:plotArea>
    <c:legend>
      <c:legendPos val="r"/>
      <c:overlay val="0"/>
      <c:txPr>
        <a:bodyPr/>
        <a:lstStyle/>
        <a:p>
          <a:pPr marL="0" marR="0" lvl="0" indent="0" algn="l" fontAlgn="base">
            <a:defRPr sz="10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4533430031772351E-2"/>
          <c:y val="5.3584527895551522E-2"/>
          <c:w val="0.62174655799603995"/>
          <c:h val="0.735097920452251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 work, have you ever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 gone to court with a client</c:v>
                </c:pt>
                <c:pt idx="1">
                  <c:v> called a court or a government agency to try to persuade it to do something</c:v>
                </c:pt>
                <c:pt idx="2">
                  <c:v> disagreed with someone about a client's rights and done something about it</c:v>
                </c:pt>
                <c:pt idx="3">
                  <c:v> worked with a lawyer or social worker to help advocate for a client</c:v>
                </c:pt>
                <c:pt idx="4">
                  <c:v> 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57</c:v>
                </c:pt>
                <c:pt idx="1">
                  <c:v>56</c:v>
                </c:pt>
                <c:pt idx="2">
                  <c:v>54</c:v>
                </c:pt>
                <c:pt idx="3">
                  <c:v>85</c:v>
                </c:pt>
                <c:pt idx="4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12636544"/>
        <c:axId val="412636936"/>
        <c:axId val="0"/>
      </c:bar3DChart>
      <c:catAx>
        <c:axId val="4126365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6936"/>
        <c:crosses val="autoZero"/>
        <c:auto val="0"/>
        <c:lblAlgn val="ctr"/>
        <c:lblOffset val="100"/>
        <c:noMultiLvlLbl val="0"/>
      </c:catAx>
      <c:valAx>
        <c:axId val="4126369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6544"/>
        <c:crosses val="autoZero"/>
        <c:crossBetween val="between"/>
      </c:valAx>
    </c:plotArea>
    <c:legend>
      <c:legendPos val="r"/>
      <c:overlay val="0"/>
      <c:txPr>
        <a:bodyPr/>
        <a:lstStyle/>
        <a:p>
          <a:pPr marL="0" marR="0" lvl="0" indent="0" algn="l" fontAlgn="base">
            <a:defRPr sz="16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758423778108838"/>
          <c:y val="0.10872754277808312"/>
          <c:w val="0.48606512023834858"/>
          <c:h val="0.4392762823251747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What kinds of client problems or questions do you consider legal questions?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Pt>
            <c:idx val="6"/>
            <c:invertIfNegative val="0"/>
            <c:bubble3D val="0"/>
            <c:spPr>
              <a:solidFill>
                <a:srgbClr val="3A6CD4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 problems or questions that involve a court</c:v>
                </c:pt>
                <c:pt idx="1">
                  <c:v> problems or questions that involve government</c:v>
                </c:pt>
                <c:pt idx="2">
                  <c:v> problems or questions that have to do with programs run by a government or a government agency</c:v>
                </c:pt>
                <c:pt idx="3">
                  <c:v> problems or questions involving a dispute with an individual, business or government employee or agency</c:v>
                </c:pt>
                <c:pt idx="4">
                  <c:v> problems or questions that have to do with laws</c:v>
                </c:pt>
                <c:pt idx="5">
                  <c:v> I can't tell if a problem or question is a legal question</c:v>
                </c:pt>
                <c:pt idx="6">
                  <c:v> Other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88</c:v>
                </c:pt>
                <c:pt idx="1">
                  <c:v>49</c:v>
                </c:pt>
                <c:pt idx="2">
                  <c:v>52</c:v>
                </c:pt>
                <c:pt idx="3">
                  <c:v>61</c:v>
                </c:pt>
                <c:pt idx="4">
                  <c:v>81</c:v>
                </c:pt>
                <c:pt idx="5">
                  <c:v>5</c:v>
                </c:pt>
                <c:pt idx="6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12635368"/>
        <c:axId val="412638112"/>
        <c:axId val="0"/>
      </c:bar3DChart>
      <c:catAx>
        <c:axId val="41263536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8112"/>
        <c:crosses val="autoZero"/>
        <c:auto val="0"/>
        <c:lblAlgn val="ctr"/>
        <c:lblOffset val="100"/>
        <c:noMultiLvlLbl val="0"/>
      </c:catAx>
      <c:valAx>
        <c:axId val="412638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5368"/>
        <c:crosses val="autoZero"/>
        <c:crossBetween val="between"/>
      </c:valAx>
    </c:plotArea>
    <c:legend>
      <c:legendPos val="r"/>
      <c:overlay val="0"/>
      <c:txPr>
        <a:bodyPr/>
        <a:lstStyle/>
        <a:p>
          <a:pPr marL="0" marR="0" lvl="0" indent="0" algn="l" fontAlgn="base">
            <a:defRPr sz="12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0058792650918636E-2"/>
          <c:y val="8.8771221635270278E-2"/>
          <c:w val="0.64914210723659593"/>
          <c:h val="0.6521643576198550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If client has a question or problem that has to do with public benefits, or a court process (like an eviction or child custody), or the government, or the laws, and you can't help, where do you refer the client?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 local legal services</c:v>
                </c:pt>
                <c:pt idx="1">
                  <c:v> government agency</c:v>
                </c:pt>
                <c:pt idx="2">
                  <c:v> hotline or information &amp; referral service</c:v>
                </c:pt>
                <c:pt idx="3">
                  <c:v> local lawyer or law firm</c:v>
                </c:pt>
                <c:pt idx="4">
                  <c:v> local bar association</c:v>
                </c:pt>
                <c:pt idx="5">
                  <c:v> 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87</c:v>
                </c:pt>
                <c:pt idx="1">
                  <c:v>36</c:v>
                </c:pt>
                <c:pt idx="2">
                  <c:v>48</c:v>
                </c:pt>
                <c:pt idx="3">
                  <c:v>22</c:v>
                </c:pt>
                <c:pt idx="4">
                  <c:v>15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12638504"/>
        <c:axId val="412638896"/>
        <c:axId val="0"/>
      </c:bar3DChart>
      <c:catAx>
        <c:axId val="41263850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8896"/>
        <c:crosses val="autoZero"/>
        <c:auto val="0"/>
        <c:lblAlgn val="ctr"/>
        <c:lblOffset val="100"/>
        <c:noMultiLvlLbl val="0"/>
      </c:catAx>
      <c:valAx>
        <c:axId val="4126388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26385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4483130023254862"/>
          <c:y val="0.2451752905886764"/>
          <c:w val="0.25516869976745138"/>
          <c:h val="0.56911361079865019"/>
        </c:manualLayout>
      </c:layout>
      <c:overlay val="0"/>
      <c:txPr>
        <a:bodyPr/>
        <a:lstStyle/>
        <a:p>
          <a:pPr marL="0" marR="0" lvl="0" indent="0" algn="l" fontAlgn="base">
            <a:defRPr sz="14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 you use any of these resources to help your clients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Pt>
            <c:idx val="6"/>
            <c:invertIfNegative val="0"/>
            <c:bubble3D val="0"/>
            <c:spPr>
              <a:solidFill>
                <a:srgbClr val="3A6CD4"/>
              </a:solidFill>
            </c:spPr>
          </c:dPt>
          <c:dPt>
            <c:idx val="7"/>
            <c:invertIfNegative val="0"/>
            <c:bubble3D val="0"/>
            <c:spPr>
              <a:solidFill>
                <a:srgbClr val="2ECF9F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444444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 MassLegalHelp.org</c:v>
                </c:pt>
                <c:pt idx="1">
                  <c:v> MassLegalServices.org</c:v>
                </c:pt>
                <c:pt idx="2">
                  <c:v> Mass Trial Courts' Self Help Center website</c:v>
                </c:pt>
                <c:pt idx="3">
                  <c:v> other legal services website</c:v>
                </c:pt>
                <c:pt idx="4">
                  <c:v> Mass Law Reform basic benefits trainings</c:v>
                </c:pt>
                <c:pt idx="5">
                  <c:v> other legal services trainings</c:v>
                </c:pt>
                <c:pt idx="6">
                  <c:v> other trainings by statewide groups (for example, Jane Doe or the Massachusetts Coalition for the Homeless)</c:v>
                </c:pt>
                <c:pt idx="7">
                  <c:v> Other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50</c:v>
                </c:pt>
                <c:pt idx="1">
                  <c:v>45</c:v>
                </c:pt>
                <c:pt idx="2">
                  <c:v>11</c:v>
                </c:pt>
                <c:pt idx="3">
                  <c:v>26</c:v>
                </c:pt>
                <c:pt idx="4">
                  <c:v>29</c:v>
                </c:pt>
                <c:pt idx="5">
                  <c:v>22</c:v>
                </c:pt>
                <c:pt idx="6">
                  <c:v>34</c:v>
                </c:pt>
                <c:pt idx="7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11617480"/>
        <c:axId val="411618656"/>
        <c:axId val="0"/>
      </c:bar3DChart>
      <c:catAx>
        <c:axId val="411617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1618656"/>
        <c:crosses val="autoZero"/>
        <c:auto val="0"/>
        <c:lblAlgn val="ctr"/>
        <c:lblOffset val="100"/>
        <c:noMultiLvlLbl val="0"/>
      </c:catAx>
      <c:valAx>
        <c:axId val="411618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1617480"/>
        <c:crosses val="autoZero"/>
        <c:crossBetween val="between"/>
      </c:valAx>
    </c:plotArea>
    <c:legend>
      <c:legendPos val="r"/>
      <c:overlay val="0"/>
      <c:txPr>
        <a:bodyPr/>
        <a:lstStyle/>
        <a:p>
          <a:pPr marL="0" marR="0" lvl="0" indent="0" algn="l" fontAlgn="base">
            <a:defRPr sz="12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9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What would be the best way for your clients to get legal help? Series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rgbClr val="7C6093"/>
              </a:solidFill>
            </c:spPr>
          </c:dPt>
          <c:dPt>
            <c:idx val="1"/>
            <c:bubble3D val="0"/>
            <c:spPr>
              <a:solidFill>
                <a:srgbClr val="40A2C1"/>
              </a:solidFill>
            </c:spPr>
          </c:dPt>
          <c:dPt>
            <c:idx val="2"/>
            <c:bubble3D val="0"/>
            <c:spPr>
              <a:solidFill>
                <a:srgbClr val="94C826"/>
              </a:solidFill>
            </c:spPr>
          </c:dPt>
          <c:dPt>
            <c:idx val="3"/>
            <c:bubble3D val="0"/>
            <c:spPr>
              <a:solidFill>
                <a:srgbClr val="F5A417"/>
              </a:solidFill>
            </c:spPr>
          </c:dPt>
          <c:dPt>
            <c:idx val="4"/>
            <c:bubble3D val="0"/>
            <c:spPr>
              <a:solidFill>
                <a:srgbClr val="F06586"/>
              </a:solidFill>
            </c:spPr>
          </c:dPt>
          <c:dPt>
            <c:idx val="5"/>
            <c:bubble3D val="0"/>
            <c:spPr>
              <a:solidFill>
                <a:srgbClr val="BE90E1"/>
              </a:solidFill>
            </c:spPr>
          </c:dPt>
          <c:dPt>
            <c:idx val="6"/>
            <c:bubble3D val="0"/>
            <c:spPr>
              <a:solidFill>
                <a:srgbClr val="3A6CD4"/>
              </a:solidFill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 b="0" i="0" u="none" strike="noStrike">
                    <a:solidFill>
                      <a:srgbClr val="000000"/>
                    </a:solidFill>
                    <a:latin typeface="Calibri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Sheet1!$A$2:$A$8</c:f>
              <c:strCache>
                <c:ptCount val="7"/>
                <c:pt idx="0">
                  <c:v> Go to local legal services</c:v>
                </c:pt>
                <c:pt idx="1">
                  <c:v> Have legal services come to my agency</c:v>
                </c:pt>
                <c:pt idx="2">
                  <c:v> Have a lawyer on our staff</c:v>
                </c:pt>
                <c:pt idx="3">
                  <c:v> Have a lawyer volunteer at my agency</c:v>
                </c:pt>
                <c:pt idx="4">
                  <c:v> Have a lawyer available by telephone or online</c:v>
                </c:pt>
                <c:pt idx="5">
                  <c:v> Have staff at my agency trained to answer some legal questions and problems</c:v>
                </c:pt>
                <c:pt idx="6">
                  <c:v> Other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28</c:v>
                </c:pt>
                <c:pt idx="1">
                  <c:v>16</c:v>
                </c:pt>
                <c:pt idx="2">
                  <c:v>8</c:v>
                </c:pt>
                <c:pt idx="3">
                  <c:v>11</c:v>
                </c:pt>
                <c:pt idx="4">
                  <c:v>19</c:v>
                </c:pt>
                <c:pt idx="5">
                  <c:v>12</c:v>
                </c:pt>
                <c:pt idx="6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  <c:txPr>
        <a:bodyPr/>
        <a:lstStyle/>
        <a:p>
          <a:pPr marL="0" marR="0" lvl="0" indent="0" algn="l" fontAlgn="base">
            <a:defRPr sz="14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1.0000000000000005E-2"/>
          <c:y val="1.0000000000000005E-2"/>
        </c:manualLayout>
      </c:layout>
      <c:overlay val="0"/>
    </c:title>
    <c:autoTitleDeleted val="0"/>
    <c:view3D>
      <c:rotX val="0"/>
      <c:hPercent val="100"/>
      <c:rotY val="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What's your working relationship with legal aid programs? (check as many as apply)
      Series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7C6093"/>
              </a:solidFill>
            </c:spPr>
          </c:dPt>
          <c:dPt>
            <c:idx val="1"/>
            <c:invertIfNegative val="0"/>
            <c:bubble3D val="0"/>
            <c:spPr>
              <a:solidFill>
                <a:srgbClr val="40A2C1"/>
              </a:solidFill>
            </c:spPr>
          </c:dPt>
          <c:dPt>
            <c:idx val="2"/>
            <c:invertIfNegative val="0"/>
            <c:bubble3D val="0"/>
            <c:spPr>
              <a:solidFill>
                <a:srgbClr val="94C826"/>
              </a:solidFill>
            </c:spPr>
          </c:dPt>
          <c:dPt>
            <c:idx val="3"/>
            <c:invertIfNegative val="0"/>
            <c:bubble3D val="0"/>
            <c:spPr>
              <a:solidFill>
                <a:srgbClr val="F5A417"/>
              </a:solidFill>
            </c:spPr>
          </c:dPt>
          <c:dPt>
            <c:idx val="4"/>
            <c:invertIfNegative val="0"/>
            <c:bubble3D val="0"/>
            <c:spPr>
              <a:solidFill>
                <a:srgbClr val="F06586"/>
              </a:solidFill>
            </c:spPr>
          </c:dPt>
          <c:dPt>
            <c:idx val="5"/>
            <c:invertIfNegative val="0"/>
            <c:bubble3D val="0"/>
            <c:spPr>
              <a:solidFill>
                <a:srgbClr val="BE90E1"/>
              </a:solidFill>
            </c:spPr>
          </c:dPt>
          <c:dLbls>
            <c:delete val="1"/>
          </c:dLbls>
          <c:cat>
            <c:strRef>
              <c:f>Sheet1!$A$2:$A$7</c:f>
              <c:strCache>
                <c:ptCount val="6"/>
                <c:pt idx="0">
                  <c:v> I know which local legal aid program is mine.  If you check this box, please write in the program's name.</c:v>
                </c:pt>
                <c:pt idx="1">
                  <c:v> I refer clients to them</c:v>
                </c:pt>
                <c:pt idx="2">
                  <c:v> I attend training(s) offered by my local legal services.  If you check this box, please write in the last time you attended a training with them.</c:v>
                </c:pt>
                <c:pt idx="3">
                  <c:v> I have a specific contact at my local legal aid program that takes my calls and gives me advice about difficult situations</c:v>
                </c:pt>
                <c:pt idx="4">
                  <c:v> None</c:v>
                </c:pt>
                <c:pt idx="5">
                  <c:v> 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38</c:v>
                </c:pt>
                <c:pt idx="1">
                  <c:v>65</c:v>
                </c:pt>
                <c:pt idx="2">
                  <c:v>13</c:v>
                </c:pt>
                <c:pt idx="3">
                  <c:v>22</c:v>
                </c:pt>
                <c:pt idx="4">
                  <c:v>28</c:v>
                </c:pt>
                <c:pt idx="5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411619440"/>
        <c:axId val="411618264"/>
        <c:axId val="0"/>
      </c:bar3DChart>
      <c:catAx>
        <c:axId val="411619440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one"/>
        <c:crossAx val="411618264"/>
        <c:crosses val="autoZero"/>
        <c:auto val="0"/>
        <c:lblAlgn val="ctr"/>
        <c:lblOffset val="100"/>
        <c:noMultiLvlLbl val="0"/>
      </c:catAx>
      <c:valAx>
        <c:axId val="4116182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/>
            </a:pPr>
            <a:endParaRPr lang="en-US"/>
          </a:p>
        </c:txPr>
        <c:crossAx val="411619440"/>
        <c:crosses val="autoZero"/>
        <c:crossBetween val="between"/>
      </c:valAx>
    </c:plotArea>
    <c:legend>
      <c:legendPos val="r"/>
      <c:overlay val="0"/>
      <c:txPr>
        <a:bodyPr/>
        <a:lstStyle/>
        <a:p>
          <a:pPr marL="0" marR="0" lvl="0" indent="0" algn="l" fontAlgn="base">
            <a:defRPr sz="1200" b="0" i="0" u="none" strike="noStrike">
              <a:solidFill>
                <a:srgbClr val="000000"/>
              </a:solidFill>
              <a:latin typeface="Calibri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0.68224</cdr:x>
      <cdr:y>0.02597</cdr:y>
    </cdr:from>
    <cdr:to>
      <cdr:x>0.95327</cdr:x>
      <cdr:y>0.07792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562600" y="152400"/>
          <a:ext cx="22098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0.02804</cdr:x>
      <cdr:y>0.01299</cdr:y>
    </cdr:from>
    <cdr:to>
      <cdr:x>0.30841</cdr:x>
      <cdr:y>0.06494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8600" y="76200"/>
          <a:ext cx="2286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  <cdr:relSizeAnchor xmlns:cdr="http://schemas.openxmlformats.org/drawingml/2006/chartDrawing">
    <cdr:from>
      <cdr:x>0.1215</cdr:x>
      <cdr:y>0.02597</cdr:y>
    </cdr:from>
    <cdr:to>
      <cdr:x>0.23364</cdr:x>
      <cdr:y>0.18182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90600" y="152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07C12A-7B5D-4330-9A2B-B48CECED46A8}" type="datetimeFigureOut">
              <a:rPr lang="en-US" smtClean="0"/>
              <a:pPr/>
              <a:t>3/26/2017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1FCAD-DC4D-43FF-97FF-CB84B3AAB2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71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1FCAD-DC4D-43FF-97FF-CB84B3AAB2C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19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pPr/>
              <a:t>‹#›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pPr/>
              <a:t>26/03/2017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pPr/>
              <a:t>‹#›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tel:(617)%20442-932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osiesplace.org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HPPowerPoint logo" descr="PHPPowerPoint log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5539978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endParaRPr lang="en-US" sz="3000" b="1" i="0" u="none" strike="noStrike" dirty="0" smtClean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endParaRPr lang="en-US" sz="3000" b="1" dirty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endParaRPr lang="en-US" sz="3000" b="1" i="0" u="none" strike="noStrike" dirty="0" smtClean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r>
              <a:rPr sz="3000" b="1" i="0" u="none" strike="noStrike" smtClean="0">
                <a:solidFill>
                  <a:srgbClr val="000000"/>
                </a:solidFill>
                <a:latin typeface="Calibri"/>
              </a:rPr>
              <a:t>Selections </a:t>
            </a:r>
            <a:r>
              <a:rPr sz="3000" b="1" i="0" u="none" strike="noStrike" dirty="0">
                <a:solidFill>
                  <a:srgbClr val="000000"/>
                </a:solidFill>
                <a:latin typeface="Calibri"/>
              </a:rPr>
              <a:t>from the Survey of Social Service Workers - AJC </a:t>
            </a:r>
            <a:r>
              <a:rPr sz="3000" b="1" i="0" u="none" strike="noStrike" dirty="0" smtClean="0">
                <a:solidFill>
                  <a:srgbClr val="000000"/>
                </a:solidFill>
                <a:latin typeface="Calibri"/>
              </a:rPr>
              <a:t>Presentation</a:t>
            </a:r>
            <a:endParaRPr lang="en-US" sz="3000" b="1" i="0" u="none" strike="noStrike" dirty="0" smtClean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r>
              <a:rPr lang="en-US" sz="3000" b="1" dirty="0" smtClean="0">
                <a:solidFill>
                  <a:srgbClr val="000000"/>
                </a:solidFill>
                <a:latin typeface="Calibri"/>
              </a:rPr>
              <a:t>September 24, 2015</a:t>
            </a:r>
          </a:p>
          <a:p>
            <a:pPr marL="0" marR="0" lvl="0" indent="0" algn="ctr" fontAlgn="base"/>
            <a:endParaRPr lang="en-US" sz="3000" b="1" i="0" u="none" strike="noStrike" dirty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r>
              <a:rPr lang="en-US" b="1" dirty="0" smtClean="0">
                <a:solidFill>
                  <a:srgbClr val="000000"/>
                </a:solidFill>
                <a:latin typeface="Calibri"/>
              </a:rPr>
              <a:t>Contact for Further Questions:</a:t>
            </a:r>
          </a:p>
          <a:p>
            <a:pPr lvl="0" algn="ctr" fontAlgn="base"/>
            <a:r>
              <a:rPr lang="en-US" dirty="0"/>
              <a:t>Sue Marsh </a:t>
            </a:r>
            <a:br>
              <a:rPr lang="en-US" dirty="0"/>
            </a:br>
            <a:r>
              <a:rPr lang="en-US" dirty="0"/>
              <a:t>Executive Director </a:t>
            </a:r>
            <a:br>
              <a:rPr lang="en-US" dirty="0"/>
            </a:br>
            <a:r>
              <a:rPr lang="en-US" dirty="0"/>
              <a:t>Rosie's Place </a:t>
            </a:r>
            <a:br>
              <a:rPr lang="en-US" dirty="0"/>
            </a:br>
            <a:r>
              <a:rPr lang="en-US" dirty="0"/>
              <a:t>889 Harrison Avenue </a:t>
            </a:r>
            <a:br>
              <a:rPr lang="en-US" dirty="0"/>
            </a:br>
            <a:r>
              <a:rPr lang="en-US" dirty="0"/>
              <a:t>Boston, MA  02118 </a:t>
            </a:r>
            <a:br>
              <a:rPr lang="en-US" dirty="0"/>
            </a:br>
            <a:r>
              <a:rPr lang="en-US" dirty="0"/>
              <a:t>Tel:  </a:t>
            </a:r>
            <a:r>
              <a:rPr lang="en-US" dirty="0">
                <a:hlinkClick r:id="rId3"/>
              </a:rPr>
              <a:t>617-442-9322</a:t>
            </a:r>
            <a:r>
              <a:rPr lang="en-US" dirty="0"/>
              <a:t> </a:t>
            </a:r>
            <a:br>
              <a:rPr lang="en-US" dirty="0"/>
            </a:br>
            <a:r>
              <a:rPr lang="en-US" dirty="0">
                <a:hlinkClick r:id="rId4"/>
              </a:rPr>
              <a:t>www.rosiesplace.org</a:t>
            </a:r>
            <a:endParaRPr b="1" i="0" u="none" strike="noStrike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1246495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What's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your working relationship with legal aid programs? 
     </a:t>
            </a:r>
          </a:p>
        </p:txBody>
      </p:sp>
      <p:graphicFrame>
        <p:nvGraphicFramePr>
          <p:cNvPr id="3" name="Bar Chart What's your working relationship with legal aid programs? (check as many as apply)&#10;&#10;     "/>
          <p:cNvGraphicFramePr/>
          <p:nvPr/>
        </p:nvGraphicFramePr>
        <p:xfrm>
          <a:off x="152400" y="762000"/>
          <a:ext cx="8610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Meeting to discuss the survey results in more detail, and to review the recommendations of the respondents:</a:t>
            </a:r>
          </a:p>
          <a:p>
            <a:pPr lvl="1"/>
            <a:r>
              <a:rPr lang="en-US" dirty="0" smtClean="0"/>
              <a:t>Wednesday – October 7 </a:t>
            </a:r>
          </a:p>
          <a:p>
            <a:pPr lvl="1"/>
            <a:r>
              <a:rPr lang="en-US" dirty="0" smtClean="0"/>
              <a:t>2 – 4 p.m.</a:t>
            </a:r>
          </a:p>
          <a:p>
            <a:pPr lvl="1"/>
            <a:r>
              <a:rPr lang="en-US" dirty="0" smtClean="0"/>
              <a:t>7 Winthrop Square, 4</a:t>
            </a:r>
            <a:r>
              <a:rPr lang="en-US" baseline="30000" dirty="0" smtClean="0"/>
              <a:t>th</a:t>
            </a:r>
            <a:r>
              <a:rPr lang="en-US" dirty="0" smtClean="0"/>
              <a:t> floor</a:t>
            </a:r>
          </a:p>
          <a:p>
            <a:pPr lvl="1"/>
            <a:r>
              <a:rPr lang="en-US" dirty="0" smtClean="0"/>
              <a:t>(offices of the National Consumer Law Center)</a:t>
            </a:r>
          </a:p>
          <a:p>
            <a:endParaRPr lang="en-US" dirty="0" smtClean="0"/>
          </a:p>
          <a:p>
            <a:r>
              <a:rPr lang="en-US" dirty="0" smtClean="0"/>
              <a:t>Recommendation to the AJC for action at either the October or November Commission meeting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surveyed 528 social service workers during the month of July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Boston - 29.4%</a:t>
            </a:r>
          </a:p>
          <a:p>
            <a:r>
              <a:rPr lang="en-US" dirty="0" smtClean="0"/>
              <a:t>Greater Boston - 24.5%</a:t>
            </a:r>
          </a:p>
          <a:p>
            <a:r>
              <a:rPr lang="en-US" dirty="0" smtClean="0"/>
              <a:t>Central Massachusetts - 9.5%</a:t>
            </a:r>
          </a:p>
          <a:p>
            <a:r>
              <a:rPr lang="en-US" dirty="0" smtClean="0"/>
              <a:t>North Shore - 7.4%</a:t>
            </a:r>
          </a:p>
          <a:p>
            <a:r>
              <a:rPr lang="en-US" dirty="0" smtClean="0"/>
              <a:t>South Shore - 14.6%</a:t>
            </a:r>
          </a:p>
          <a:p>
            <a:r>
              <a:rPr lang="en-US" dirty="0" smtClean="0"/>
              <a:t>Western Massachusetts - 10.1%</a:t>
            </a:r>
          </a:p>
          <a:p>
            <a:r>
              <a:rPr lang="en-US" dirty="0" smtClean="0"/>
              <a:t>Cape Cod and the Islands - 4.5%</a:t>
            </a:r>
          </a:p>
          <a:p>
            <a:endParaRPr lang="en-US" dirty="0" smtClean="0"/>
          </a:p>
          <a:p>
            <a:r>
              <a:rPr lang="en-US" dirty="0" smtClean="0"/>
              <a:t>Direct service work -- 64.2%</a:t>
            </a:r>
          </a:p>
          <a:p>
            <a:r>
              <a:rPr lang="en-US" dirty="0" smtClean="0"/>
              <a:t>Administrative work -- 18.2%</a:t>
            </a:r>
          </a:p>
          <a:p>
            <a:r>
              <a:rPr lang="en-US" dirty="0" smtClean="0"/>
              <a:t>Management -- 37.1%</a:t>
            </a:r>
          </a:p>
          <a:p>
            <a:r>
              <a:rPr lang="en-US" dirty="0" smtClean="0"/>
              <a:t>Other -- 14.7%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476250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What kind of an organization do you work for?</a:t>
            </a:r>
          </a:p>
        </p:txBody>
      </p:sp>
      <p:graphicFrame>
        <p:nvGraphicFramePr>
          <p:cNvPr id="3" name="Bar Chart What kind of an organization do you work for?"/>
          <p:cNvGraphicFramePr/>
          <p:nvPr/>
        </p:nvGraphicFramePr>
        <p:xfrm>
          <a:off x="381000" y="762000"/>
          <a:ext cx="83820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461665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400" b="1" i="0" u="none" strike="noStrike" dirty="0" smtClean="0">
                <a:solidFill>
                  <a:srgbClr val="000000"/>
                </a:solidFill>
                <a:latin typeface="Calibri"/>
              </a:rPr>
              <a:t>At </a:t>
            </a:r>
            <a:r>
              <a:rPr sz="2400" b="1" i="0" u="none" strike="noStrike" dirty="0">
                <a:solidFill>
                  <a:srgbClr val="000000"/>
                </a:solidFill>
                <a:latin typeface="Calibri"/>
              </a:rPr>
              <a:t>work, have you ever answered a question from a client about ...</a:t>
            </a:r>
          </a:p>
        </p:txBody>
      </p:sp>
      <p:graphicFrame>
        <p:nvGraphicFramePr>
          <p:cNvPr id="3" name="Bar Chart At work, have you ever answered a question from a client about ..."/>
          <p:cNvGraphicFramePr/>
          <p:nvPr/>
        </p:nvGraphicFramePr>
        <p:xfrm>
          <a:off x="457200" y="685800"/>
          <a:ext cx="8305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476250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At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work, have you </a:t>
            </a:r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ever</a:t>
            </a:r>
            <a:r>
              <a:rPr lang="en-US" sz="2500" b="1" i="0" u="none" strike="noStrike" dirty="0" smtClean="0">
                <a:solidFill>
                  <a:srgbClr val="000000"/>
                </a:solidFill>
                <a:latin typeface="Calibri"/>
              </a:rPr>
              <a:t> … </a:t>
            </a:r>
            <a:endParaRPr sz="2500" b="1" i="0" u="none" strike="noStrike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Bar Chart At work, have you ever"/>
          <p:cNvGraphicFramePr/>
          <p:nvPr/>
        </p:nvGraphicFramePr>
        <p:xfrm>
          <a:off x="228600" y="685800"/>
          <a:ext cx="8686800" cy="594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rveyGizmo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861774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What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kinds of client problems or questions do you </a:t>
            </a:r>
            <a:endParaRPr lang="en-US" sz="2500" b="1" i="0" u="none" strike="noStrike" dirty="0" smtClean="0">
              <a:solidFill>
                <a:srgbClr val="000000"/>
              </a:solidFill>
              <a:latin typeface="Calibri"/>
            </a:endParaRPr>
          </a:p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consider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legal questions?</a:t>
            </a:r>
          </a:p>
        </p:txBody>
      </p:sp>
      <p:graphicFrame>
        <p:nvGraphicFramePr>
          <p:cNvPr id="3" name="Bar Chart What kinds of client problems or questions do you consider legal questions?"/>
          <p:cNvGraphicFramePr/>
          <p:nvPr/>
        </p:nvGraphicFramePr>
        <p:xfrm>
          <a:off x="228600" y="1143000"/>
          <a:ext cx="8458200" cy="4914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1200329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400" b="1" i="0" u="none" strike="noStrike" dirty="0" smtClean="0">
                <a:solidFill>
                  <a:srgbClr val="000000"/>
                </a:solidFill>
                <a:latin typeface="Calibri"/>
              </a:rPr>
              <a:t>If </a:t>
            </a:r>
            <a:r>
              <a:rPr sz="2400" b="1" i="0" u="none" strike="noStrike" dirty="0">
                <a:solidFill>
                  <a:srgbClr val="000000"/>
                </a:solidFill>
                <a:latin typeface="Calibri"/>
              </a:rPr>
              <a:t>client has a question or problem that has to do with public benefits, or a court process (like an eviction or child custody), or the government, or the laws, and you can't help, where do you </a:t>
            </a:r>
            <a:r>
              <a:rPr sz="2400" b="1" i="0" u="none" strike="noStrike" dirty="0" smtClean="0">
                <a:solidFill>
                  <a:srgbClr val="000000"/>
                </a:solidFill>
                <a:latin typeface="Calibri"/>
              </a:rPr>
              <a:t>refer</a:t>
            </a:r>
            <a:r>
              <a:rPr lang="en-US" sz="2400" b="1" i="0" u="none" strike="noStrike" dirty="0" smtClean="0">
                <a:solidFill>
                  <a:srgbClr val="000000"/>
                </a:solidFill>
                <a:latin typeface="Calibri"/>
              </a:rPr>
              <a:t>?</a:t>
            </a:r>
            <a:endParaRPr sz="2400" b="1" i="0" u="none" strike="noStrike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Bar Chart If client has a question or problem that has to do with public benefits, or a court process (like an eviction or child custody), or the government, or the laws, and you can't help, where do you refer the client?"/>
          <p:cNvGraphicFramePr/>
          <p:nvPr/>
        </p:nvGraphicFramePr>
        <p:xfrm>
          <a:off x="457200" y="1295400"/>
          <a:ext cx="73533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476250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 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Do you use any of these resources to help your </a:t>
            </a:r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clients</a:t>
            </a:r>
            <a:r>
              <a:rPr lang="en-US" sz="2500" b="1" i="0" u="none" strike="noStrike" dirty="0" smtClean="0">
                <a:solidFill>
                  <a:srgbClr val="000000"/>
                </a:solidFill>
                <a:latin typeface="Calibri"/>
              </a:rPr>
              <a:t>?</a:t>
            </a:r>
            <a:endParaRPr sz="2500" b="1" i="0" u="none" strike="noStrike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3" name="Bar Chart Do you use any of these resources to help your clients"/>
          <p:cNvGraphicFramePr/>
          <p:nvPr/>
        </p:nvGraphicFramePr>
        <p:xfrm>
          <a:off x="304800" y="685800"/>
          <a:ext cx="83058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rveyGizmo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5250" y="6381750"/>
            <a:ext cx="304800" cy="381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95250" y="95250"/>
            <a:ext cx="8858250" cy="476250"/>
          </a:xfrm>
          <a:prstGeom prst="rect">
            <a:avLst/>
          </a:prstGeom>
        </p:spPr>
        <p:txBody>
          <a:bodyPr vertOverflow="overflow" horzOverflow="overflow" wrap="square" lIns="91440" tIns="45720" rIns="91440" bIns="45720" numCol="1" rtlCol="0">
            <a:spAutoFit/>
          </a:bodyPr>
          <a:lstStyle/>
          <a:p>
            <a:pPr marL="0" marR="0" lvl="0" indent="0" algn="ctr" fontAlgn="base"/>
            <a:r>
              <a:rPr sz="2500" b="1" i="0" u="none" strike="noStrike" dirty="0" smtClean="0">
                <a:solidFill>
                  <a:srgbClr val="000000"/>
                </a:solidFill>
                <a:latin typeface="Calibri"/>
              </a:rPr>
              <a:t>What</a:t>
            </a:r>
            <a:r>
              <a:rPr sz="2500" b="1" i="0" u="none" strike="noStrike" dirty="0">
                <a:solidFill>
                  <a:srgbClr val="000000"/>
                </a:solidFill>
                <a:latin typeface="Calibri"/>
              </a:rPr>
              <a:t> would be the best way for your clients to get legal help?</a:t>
            </a:r>
          </a:p>
        </p:txBody>
      </p:sp>
      <p:graphicFrame>
        <p:nvGraphicFramePr>
          <p:cNvPr id="3" name="Pie Chart What would be the best way for your clients to get legal help?"/>
          <p:cNvGraphicFramePr/>
          <p:nvPr/>
        </p:nvGraphicFramePr>
        <p:xfrm>
          <a:off x="457200" y="762000"/>
          <a:ext cx="8153400" cy="586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262</Words>
  <Application>Microsoft Office PowerPoint</Application>
  <PresentationFormat>On-screen Show (4:3)</PresentationFormat>
  <Paragraphs>40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We surveyed 528 social service workers during the month of July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Next Steps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creator>Unknown Creator</dc:creator>
  <cp:lastModifiedBy>Katherine</cp:lastModifiedBy>
  <cp:revision>9</cp:revision>
  <dcterms:created xsi:type="dcterms:W3CDTF">2015-08-21T18:24:13Z</dcterms:created>
  <dcterms:modified xsi:type="dcterms:W3CDTF">2017-03-26T16:49:50Z</dcterms:modified>
</cp:coreProperties>
</file>