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embeddedFontLst>
    <p:embeddedFont>
      <p:font typeface="Source Sans Pro SemiBold"/>
      <p:regular r:id="rId17"/>
      <p:bold r:id="rId18"/>
      <p:italic r:id="rId19"/>
      <p:boldItalic r:id="rId20"/>
    </p:embeddedFont>
    <p:embeddedFont>
      <p:font typeface="Gill Sans"/>
      <p:regular r:id="rId21"/>
      <p:bold r:id="rId22"/>
    </p:embeddedFont>
    <p:embeddedFont>
      <p:font typeface="Source Sans Pro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ourceSansProSemiBold-boldItalic.fntdata"/><Relationship Id="rId22" Type="http://schemas.openxmlformats.org/officeDocument/2006/relationships/font" Target="fonts/GillSans-bold.fntdata"/><Relationship Id="rId21" Type="http://schemas.openxmlformats.org/officeDocument/2006/relationships/font" Target="fonts/GillSans-regular.fntdata"/><Relationship Id="rId24" Type="http://schemas.openxmlformats.org/officeDocument/2006/relationships/font" Target="fonts/SourceSansPro-bold.fntdata"/><Relationship Id="rId23" Type="http://schemas.openxmlformats.org/officeDocument/2006/relationships/font" Target="fonts/SourceSansPr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SourceSansPro-boldItalic.fntdata"/><Relationship Id="rId25" Type="http://schemas.openxmlformats.org/officeDocument/2006/relationships/font" Target="fonts/SourceSansPr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SourceSansProSemiBold-regular.fntdata"/><Relationship Id="rId16" Type="http://schemas.openxmlformats.org/officeDocument/2006/relationships/slide" Target="slides/slide11.xml"/><Relationship Id="rId19" Type="http://schemas.openxmlformats.org/officeDocument/2006/relationships/font" Target="fonts/SourceSansProSemiBold-italic.fntdata"/><Relationship Id="rId18" Type="http://schemas.openxmlformats.org/officeDocument/2006/relationships/font" Target="fonts/SourceSansProSemi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linkedin.com/in/avansch/" TargetMode="External"/><Relationship Id="rId3" Type="http://schemas.openxmlformats.org/officeDocument/2006/relationships/hyperlink" Target="https://www.linkedin.com/in/avansch/" TargetMode="Externa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d8f5e5c38a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gd8f5e5c38a_0_9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d8f5e5c38a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gd8f5e5c38a_0_1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d8f5e5c38a_0_8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d8f5e5c38a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Introducing a new Co-Chair for the working group,</a:t>
            </a:r>
            <a:r>
              <a:rPr lang="en-US" sz="1100"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2"/>
              </a:rPr>
              <a:t> </a:t>
            </a:r>
            <a:r>
              <a:rPr lang="en-US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Angie VanSchoick</a:t>
            </a:r>
            <a:r>
              <a:rPr lang="en-US" sz="1100">
                <a:latin typeface="Arial"/>
                <a:ea typeface="Arial"/>
                <a:cs typeface="Arial"/>
                <a:sym typeface="Arial"/>
              </a:rPr>
              <a:t>. Angie is the court administrator for Breckinridge Municipal Court and a NACM board member. By training she is a social worker and brings a true commitment to ATJ and improving systems. She'll be joining Jane in driving our working group activities forward, and we're excited for you all to meet.</a:t>
            </a:r>
            <a:endParaRPr/>
          </a:p>
        </p:txBody>
      </p:sp>
      <p:sp>
        <p:nvSpPr>
          <p:cNvPr id="96" name="Google Shape;96;gd8f5e5c38a_0_8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d8f5e5c38a_0_9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d8f5e5c38a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d8f5e5c38a_0_9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d8f5e5c38a_0_19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d8f5e5c38a_0_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gd8f5e5c38a_0_19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d8f5e5c38a_0_18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d8f5e5c38a_0_1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Reasons forms were selected –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Frequency of use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Packets - comprehensive guides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Intentionally designed (updated based on commonly asked questions/observed errors)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Informed - to fill a gap and respond to user needs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Testing Solutions - to address observed barriers to settlement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Interactive features: advanced logic; samples; previews; 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Obstacles identified –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Make small changes over time; Resistance to change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lphaL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A form was around a long time and didn’t change much, it was difficult to introduce a change that would respond to user needs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Publishing forms is not as simple as posting online, you need to communicate with professionals not informed about court forms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lphaL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A form needed to go through a vetting process to post on a government site, but reviewers didn’t know why the court forms were needed.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Interest in user friendly forms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Engaging stakeholders to legitimize forms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lphaL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Co-designed to discuss common defenses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lphaL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Educating staff: Bench bar meetings to inform stakeholders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lphaL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Respond to concerns about ambiguity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lphaL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Awareness of the resources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romanL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Develop strategy to increase awareness: 1) involved the ATJ working group; 2) change court rules; 3) integrate form project with existing initiatives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Enabling tooltips enhanced value of existing forms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Packet: Balance between pragmatic navigation and simplifying forms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lphaL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Subject matter experts to review work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lphaL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Capacity to create and develop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Existing platforms (websites) create difficulty in providing resources/forms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Long planning: part of longterm strategic plan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Limit physical need to be in court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Marketing campaigns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Community outreach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-US" sz="1100">
                <a:latin typeface="Arial"/>
                <a:ea typeface="Arial"/>
                <a:cs typeface="Arial"/>
                <a:sym typeface="Arial"/>
              </a:rPr>
              <a:t>Picked up new skills</a:t>
            </a:r>
            <a:endParaRPr/>
          </a:p>
        </p:txBody>
      </p:sp>
      <p:sp>
        <p:nvSpPr>
          <p:cNvPr id="120" name="Google Shape;120;gd8f5e5c38a_0_18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d8f5e5c38a_0_17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d8f5e5c38a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gd8f5e5c38a_0_17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d9ce5c5797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d9ce5c579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8 G</a:t>
            </a:r>
            <a:r>
              <a:rPr lang="en-US" sz="1000">
                <a:latin typeface="Arial"/>
                <a:ea typeface="Arial"/>
                <a:cs typeface="Arial"/>
                <a:sym typeface="Arial"/>
              </a:rPr>
              <a:t>eneral Civil</a:t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	Administrative Law</a:t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	Fee Waivers</a:t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	Probate</a:t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	LGBT Name &amp; Gender Marker Change</a:t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Expungement</a:t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Workers Compensation</a:t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4 Family Law (divorce, custody, child support)</a:t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2 Consumer Debt</a:t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1 Guardianship</a:t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2 Domestic Violence</a:t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2 Landlord-Tenant</a:t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28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gd9ce5c5797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d8f5e5c38a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gd8f5e5c38a_0_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d8f5e5c38a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d8f5e5c38a_0_1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ource Sans Pro SemiBold"/>
              <a:buNone/>
              <a:defRPr b="0" i="0" sz="4400" u="none" cap="none" strike="noStrike">
                <a:solidFill>
                  <a:schemeClr val="dk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305800" y="6356350"/>
            <a:ext cx="381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21" name="Google Shape;21;p2"/>
          <p:cNvCxnSpPr/>
          <p:nvPr/>
        </p:nvCxnSpPr>
        <p:spPr>
          <a:xfrm>
            <a:off x="0" y="1066800"/>
            <a:ext cx="9144000" cy="0"/>
          </a:xfrm>
          <a:prstGeom prst="straightConnector1">
            <a:avLst/>
          </a:prstGeom>
          <a:noFill/>
          <a:ln cap="flat" cmpd="sng" w="28575">
            <a:solidFill>
              <a:srgbClr val="8BC43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2"/>
          <p:cNvSpPr txBox="1"/>
          <p:nvPr/>
        </p:nvSpPr>
        <p:spPr>
          <a:xfrm>
            <a:off x="152400" y="0"/>
            <a:ext cx="88392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b="0" i="0" sz="4400" u="none" cap="none" strike="noStrike">
              <a:solidFill>
                <a:schemeClr val="lt1"/>
              </a:solidFill>
              <a:latin typeface="Source Sans Pro SemiBold"/>
              <a:ea typeface="Source Sans Pro SemiBold"/>
              <a:cs typeface="Source Sans Pro SemiBold"/>
              <a:sym typeface="Source Sans Pro SemiBold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152400" y="0"/>
            <a:ext cx="88392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urce Sans Pro SemiBold"/>
              <a:buNone/>
              <a:defRPr b="0" i="0" sz="4400" u="none" cap="none" strike="noStrike">
                <a:solidFill>
                  <a:schemeClr val="lt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62199" y="-457200"/>
            <a:ext cx="4419601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228600" y="6356350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305800" y="6356350"/>
            <a:ext cx="381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urce Sans Pro SemiBold"/>
              <a:buNone/>
              <a:defRPr b="0" i="0" sz="4400" u="none" cap="none" strike="noStrike">
                <a:solidFill>
                  <a:schemeClr val="lt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228600" y="6356350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305800" y="6356350"/>
            <a:ext cx="381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152400" y="0"/>
            <a:ext cx="88392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urce Sans Pro SemiBold"/>
              <a:buNone/>
              <a:defRPr b="0" i="0" sz="4400" u="none" cap="none" strike="noStrike">
                <a:solidFill>
                  <a:schemeClr val="lt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457200" y="1447800"/>
            <a:ext cx="8229600" cy="44196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305800" y="6356350"/>
            <a:ext cx="381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ource Sans Pro SemiBold"/>
              <a:buNone/>
              <a:defRPr b="1" i="0" sz="4000" u="none" cap="none" strike="noStrike">
                <a:solidFill>
                  <a:schemeClr val="lt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228600" y="6356350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305800" y="6356350"/>
            <a:ext cx="381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152400" y="0"/>
            <a:ext cx="88392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urce Sans Pro SemiBold"/>
              <a:buNone/>
              <a:defRPr b="0" i="0" sz="4400" u="none" cap="none" strike="noStrike">
                <a:solidFill>
                  <a:schemeClr val="lt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228600" y="6356350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305800" y="6356350"/>
            <a:ext cx="381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152400" y="0"/>
            <a:ext cx="88392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urce Sans Pro SemiBold"/>
              <a:buNone/>
              <a:defRPr b="0" i="0" sz="4400" u="none" cap="none" strike="noStrike">
                <a:solidFill>
                  <a:schemeClr val="lt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228600" y="6356350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8305800" y="6356350"/>
            <a:ext cx="381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152400" y="0"/>
            <a:ext cx="88392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urce Sans Pro SemiBold"/>
              <a:buNone/>
              <a:defRPr b="0" i="0" sz="4400" u="none" cap="none" strike="noStrike">
                <a:solidFill>
                  <a:schemeClr val="lt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228600" y="6356350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8305800" y="6356350"/>
            <a:ext cx="381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228600" y="6356350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305800" y="6356350"/>
            <a:ext cx="381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ource Sans Pro SemiBold"/>
              <a:buNone/>
              <a:defRPr b="1" i="0" sz="2000" u="none" cap="none" strike="noStrike">
                <a:solidFill>
                  <a:schemeClr val="lt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228600" y="6356350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305800" y="6356350"/>
            <a:ext cx="381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Source Sans Pro SemiBold"/>
              <a:buNone/>
              <a:defRPr b="1" i="0" sz="2000" u="none" cap="none" strike="noStrike">
                <a:solidFill>
                  <a:schemeClr val="lt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228600" y="6356350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305800" y="6356350"/>
            <a:ext cx="381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6766560"/>
            <a:ext cx="9144000" cy="91440"/>
          </a:xfrm>
          <a:prstGeom prst="rect">
            <a:avLst/>
          </a:prstGeom>
          <a:solidFill>
            <a:srgbClr val="8BC4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solidFill>
            <a:srgbClr val="00A6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1"/>
          <p:cNvSpPr txBox="1"/>
          <p:nvPr>
            <p:ph type="title"/>
          </p:nvPr>
        </p:nvSpPr>
        <p:spPr>
          <a:xfrm>
            <a:off x="152400" y="0"/>
            <a:ext cx="88392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urce Sans Pro SemiBold"/>
              <a:buNone/>
              <a:defRPr b="0" i="0" sz="4400" u="none" cap="none" strike="noStrike">
                <a:solidFill>
                  <a:schemeClr val="lt1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1"/>
          <p:cNvSpPr txBox="1"/>
          <p:nvPr>
            <p:ph idx="1" type="body"/>
          </p:nvPr>
        </p:nvSpPr>
        <p:spPr>
          <a:xfrm>
            <a:off x="457200" y="1447800"/>
            <a:ext cx="8229600" cy="44196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305800" y="6356350"/>
            <a:ext cx="381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descr="Footer bar.png" id="15" name="Google Shape;15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6200" y="6041838"/>
            <a:ext cx="3505200" cy="55026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" name="Google Shape;16;p1"/>
          <p:cNvCxnSpPr/>
          <p:nvPr/>
        </p:nvCxnSpPr>
        <p:spPr>
          <a:xfrm>
            <a:off x="0" y="1066800"/>
            <a:ext cx="9144000" cy="0"/>
          </a:xfrm>
          <a:prstGeom prst="straightConnector1">
            <a:avLst/>
          </a:prstGeom>
          <a:noFill/>
          <a:ln cap="flat" cmpd="sng" w="28575">
            <a:solidFill>
              <a:srgbClr val="8BC43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linkedin.com/in/avansch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223024" y="2470461"/>
            <a:ext cx="4703326" cy="352753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>
            <p:ph type="ctrTitle"/>
          </p:nvPr>
        </p:nvSpPr>
        <p:spPr>
          <a:xfrm>
            <a:off x="357600" y="1328575"/>
            <a:ext cx="8428800" cy="1470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ource Sans Pro SemiBold"/>
              <a:buNone/>
            </a:pPr>
            <a:r>
              <a:rPr lang="en-US" sz="4100"/>
              <a:t>Self-Represented Litigation Network</a:t>
            </a:r>
            <a:endParaRPr sz="4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ource Sans Pro SemiBold"/>
              <a:buNone/>
            </a:pPr>
            <a:r>
              <a:rPr lang="en-US" sz="4100"/>
              <a:t>2021 Forms Competition</a:t>
            </a:r>
            <a:endParaRPr sz="4100"/>
          </a:p>
        </p:txBody>
      </p:sp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531300" y="286125"/>
            <a:ext cx="8081400" cy="8934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</a:pPr>
            <a:r>
              <a:rPr lang="en-US" sz="3000">
                <a:solidFill>
                  <a:schemeClr val="dk1"/>
                </a:solidFill>
              </a:rPr>
              <a:t>SRLN Forms &amp; Technology Working Group</a:t>
            </a:r>
            <a:endParaRPr b="0" i="0" sz="30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1" name="Google Shape;91;p13"/>
          <p:cNvSpPr txBox="1"/>
          <p:nvPr>
            <p:ph idx="12" type="sldNum"/>
          </p:nvPr>
        </p:nvSpPr>
        <p:spPr>
          <a:xfrm>
            <a:off x="8305800" y="6356350"/>
            <a:ext cx="381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BC4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>
            <p:ph idx="1" type="subTitle"/>
          </p:nvPr>
        </p:nvSpPr>
        <p:spPr>
          <a:xfrm>
            <a:off x="4309725" y="4302538"/>
            <a:ext cx="4598100" cy="1149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</a:pPr>
            <a:r>
              <a:rPr lang="en-US">
                <a:solidFill>
                  <a:srgbClr val="980000"/>
                </a:solidFill>
              </a:rPr>
              <a:t>May 12, 2021</a:t>
            </a:r>
            <a:endParaRPr>
              <a:solidFill>
                <a:srgbClr val="980000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2:00 pm - 3:00 pm eastern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2"/>
          <p:cNvSpPr txBox="1"/>
          <p:nvPr>
            <p:ph type="title"/>
          </p:nvPr>
        </p:nvSpPr>
        <p:spPr>
          <a:xfrm>
            <a:off x="152400" y="0"/>
            <a:ext cx="88392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urce Sans Pro SemiBold"/>
              <a:buNone/>
            </a:pPr>
            <a:r>
              <a:rPr lang="en-US" sz="4100"/>
              <a:t>Congratulations! Static Form</a:t>
            </a:r>
            <a:endParaRPr b="0" i="0" sz="4100" u="none" cap="none" strike="noStrike">
              <a:solidFill>
                <a:schemeClr val="lt1"/>
              </a:solidFill>
              <a:latin typeface="Source Sans Pro SemiBold"/>
              <a:ea typeface="Source Sans Pro SemiBold"/>
              <a:cs typeface="Source Sans Pro SemiBold"/>
              <a:sym typeface="Source Sans Pro SemiBold"/>
            </a:endParaRPr>
          </a:p>
        </p:txBody>
      </p:sp>
      <p:sp>
        <p:nvSpPr>
          <p:cNvPr id="182" name="Google Shape;182;p22"/>
          <p:cNvSpPr txBox="1"/>
          <p:nvPr>
            <p:ph idx="12" type="sldNum"/>
          </p:nvPr>
        </p:nvSpPr>
        <p:spPr>
          <a:xfrm>
            <a:off x="8305800" y="6356350"/>
            <a:ext cx="381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BC4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3" name="Google Shape;183;p22"/>
          <p:cNvGrpSpPr/>
          <p:nvPr/>
        </p:nvGrpSpPr>
        <p:grpSpPr>
          <a:xfrm>
            <a:off x="355880" y="1698199"/>
            <a:ext cx="8330937" cy="3650412"/>
            <a:chOff x="-225154" y="-254436"/>
            <a:chExt cx="3360604" cy="3650412"/>
          </a:xfrm>
        </p:grpSpPr>
        <p:sp>
          <p:nvSpPr>
            <p:cNvPr id="184" name="Google Shape;184;p22"/>
            <p:cNvSpPr/>
            <p:nvPr/>
          </p:nvSpPr>
          <p:spPr>
            <a:xfrm>
              <a:off x="-225150" y="-254424"/>
              <a:ext cx="3360600" cy="3650400"/>
            </a:xfrm>
            <a:prstGeom prst="rect">
              <a:avLst/>
            </a:prstGeom>
            <a:solidFill>
              <a:srgbClr val="366658"/>
            </a:solidFill>
            <a:ln cap="rnd" cmpd="sng" w="22225">
              <a:solidFill>
                <a:srgbClr val="36665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22"/>
            <p:cNvSpPr txBox="1"/>
            <p:nvPr/>
          </p:nvSpPr>
          <p:spPr>
            <a:xfrm>
              <a:off x="-225154" y="-254436"/>
              <a:ext cx="3360600" cy="671700"/>
            </a:xfrm>
            <a:prstGeom prst="rect">
              <a:avLst/>
            </a:prstGeom>
            <a:solidFill>
              <a:srgbClr val="00A59B"/>
            </a:solidFill>
            <a:ln>
              <a:noFill/>
            </a:ln>
          </p:spPr>
          <p:txBody>
            <a:bodyPr anchorCtr="0" anchor="ctr" bIns="77200" lIns="135125" spcFirstLastPara="1" rIns="135125" wrap="square" tIns="77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900"/>
                <a:buFont typeface="Gill Sans"/>
                <a:buNone/>
              </a:pPr>
              <a:r>
                <a:rPr lang="en-US" sz="2500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8 Static Forms</a:t>
              </a:r>
              <a:endParaRPr sz="2500"/>
            </a:p>
          </p:txBody>
        </p:sp>
        <p:sp>
          <p:nvSpPr>
            <p:cNvPr id="186" name="Google Shape;186;p22"/>
            <p:cNvSpPr/>
            <p:nvPr/>
          </p:nvSpPr>
          <p:spPr>
            <a:xfrm>
              <a:off x="-225154" y="437557"/>
              <a:ext cx="3360600" cy="2958300"/>
            </a:xfrm>
            <a:prstGeom prst="rect">
              <a:avLst/>
            </a:prstGeom>
            <a:solidFill>
              <a:srgbClr val="F2F2F2">
                <a:alpha val="898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22"/>
            <p:cNvSpPr txBox="1"/>
            <p:nvPr/>
          </p:nvSpPr>
          <p:spPr>
            <a:xfrm>
              <a:off x="-225154" y="437557"/>
              <a:ext cx="3360600" cy="295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000" lIns="101325" spcFirstLastPara="1" rIns="135125" wrap="square" tIns="1013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900"/>
                <a:t>Minnesota </a:t>
              </a:r>
              <a:r>
                <a:rPr lang="en-US" sz="2900"/>
                <a:t>State Court Administrator's Office</a:t>
              </a:r>
              <a:endParaRPr sz="29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-US" sz="2900"/>
                <a:t>Guardianship</a:t>
              </a:r>
              <a:endParaRPr i="1" sz="2900"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3"/>
          <p:cNvSpPr txBox="1"/>
          <p:nvPr>
            <p:ph type="title"/>
          </p:nvPr>
        </p:nvSpPr>
        <p:spPr>
          <a:xfrm>
            <a:off x="152400" y="0"/>
            <a:ext cx="88392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urce Sans Pro SemiBold"/>
              <a:buNone/>
            </a:pPr>
            <a:r>
              <a:rPr lang="en-US" sz="4100"/>
              <a:t>Well-done everyone!</a:t>
            </a:r>
            <a:endParaRPr b="0" i="0" sz="4100" u="none" cap="none" strike="noStrike">
              <a:solidFill>
                <a:schemeClr val="lt1"/>
              </a:solidFill>
              <a:latin typeface="Source Sans Pro SemiBold"/>
              <a:ea typeface="Source Sans Pro SemiBold"/>
              <a:cs typeface="Source Sans Pro SemiBold"/>
              <a:sym typeface="Source Sans Pro SemiBold"/>
            </a:endParaRPr>
          </a:p>
        </p:txBody>
      </p:sp>
      <p:sp>
        <p:nvSpPr>
          <p:cNvPr id="193" name="Google Shape;193;p23"/>
          <p:cNvSpPr txBox="1"/>
          <p:nvPr>
            <p:ph idx="12" type="sldNum"/>
          </p:nvPr>
        </p:nvSpPr>
        <p:spPr>
          <a:xfrm>
            <a:off x="8305800" y="6356350"/>
            <a:ext cx="381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BC4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4" name="Google Shape;194;p23"/>
          <p:cNvGrpSpPr/>
          <p:nvPr/>
        </p:nvGrpSpPr>
        <p:grpSpPr>
          <a:xfrm>
            <a:off x="355875" y="1774399"/>
            <a:ext cx="3802523" cy="4101238"/>
            <a:chOff x="-225154" y="-254436"/>
            <a:chExt cx="3360604" cy="3650412"/>
          </a:xfrm>
        </p:grpSpPr>
        <p:sp>
          <p:nvSpPr>
            <p:cNvPr id="195" name="Google Shape;195;p23"/>
            <p:cNvSpPr/>
            <p:nvPr/>
          </p:nvSpPr>
          <p:spPr>
            <a:xfrm>
              <a:off x="-225150" y="-254424"/>
              <a:ext cx="3360600" cy="3650400"/>
            </a:xfrm>
            <a:prstGeom prst="rect">
              <a:avLst/>
            </a:prstGeom>
            <a:solidFill>
              <a:srgbClr val="366658"/>
            </a:solidFill>
            <a:ln cap="rnd" cmpd="sng" w="22225">
              <a:solidFill>
                <a:srgbClr val="36665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23"/>
            <p:cNvSpPr txBox="1"/>
            <p:nvPr/>
          </p:nvSpPr>
          <p:spPr>
            <a:xfrm>
              <a:off x="-225154" y="-254436"/>
              <a:ext cx="3360600" cy="671700"/>
            </a:xfrm>
            <a:prstGeom prst="rect">
              <a:avLst/>
            </a:prstGeom>
            <a:solidFill>
              <a:srgbClr val="00A59B"/>
            </a:solidFill>
            <a:ln>
              <a:noFill/>
            </a:ln>
          </p:spPr>
          <p:txBody>
            <a:bodyPr anchorCtr="0" anchor="ctr" bIns="77200" lIns="135125" spcFirstLastPara="1" rIns="135125" wrap="square" tIns="77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900"/>
                <a:buFont typeface="Gill Sans"/>
                <a:buNone/>
              </a:pPr>
              <a:r>
                <a:rPr lang="en-US" sz="2500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8 Static Forms</a:t>
              </a:r>
              <a:endParaRPr sz="2000"/>
            </a:p>
          </p:txBody>
        </p:sp>
        <p:sp>
          <p:nvSpPr>
            <p:cNvPr id="197" name="Google Shape;197;p23"/>
            <p:cNvSpPr/>
            <p:nvPr/>
          </p:nvSpPr>
          <p:spPr>
            <a:xfrm>
              <a:off x="-225154" y="437557"/>
              <a:ext cx="3360600" cy="2958300"/>
            </a:xfrm>
            <a:prstGeom prst="rect">
              <a:avLst/>
            </a:prstGeom>
            <a:solidFill>
              <a:srgbClr val="F2F2F2">
                <a:alpha val="898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23"/>
            <p:cNvSpPr txBox="1"/>
            <p:nvPr/>
          </p:nvSpPr>
          <p:spPr>
            <a:xfrm>
              <a:off x="-225154" y="437557"/>
              <a:ext cx="3360600" cy="295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000" lIns="101325" spcFirstLastPara="1" rIns="135125" wrap="square" tIns="101325">
              <a:noAutofit/>
            </a:bodyPr>
            <a:lstStyle/>
            <a:p>
              <a:pPr indent="-323850" lvl="0" marL="45720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Baltimore County Circuit Court Law Library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Minnesota State Court Administrator's Office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Alaska Court System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Colorado Courts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State of Nebraska Administrative Office of the Courts and Probation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Indiana Legal Services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King County Law Library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Ottawa County Legal Self-Help Center</a:t>
              </a:r>
              <a:endParaRPr sz="1500"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9" name="Google Shape;199;p23"/>
          <p:cNvGrpSpPr/>
          <p:nvPr/>
        </p:nvGrpSpPr>
        <p:grpSpPr>
          <a:xfrm>
            <a:off x="4884273" y="1794608"/>
            <a:ext cx="3802523" cy="4101224"/>
            <a:chOff x="5326196" y="1947051"/>
            <a:chExt cx="3360604" cy="3650400"/>
          </a:xfrm>
        </p:grpSpPr>
        <p:sp>
          <p:nvSpPr>
            <p:cNvPr id="200" name="Google Shape;200;p23"/>
            <p:cNvSpPr/>
            <p:nvPr/>
          </p:nvSpPr>
          <p:spPr>
            <a:xfrm>
              <a:off x="5326200" y="1947051"/>
              <a:ext cx="3360600" cy="3650400"/>
            </a:xfrm>
            <a:prstGeom prst="rect">
              <a:avLst/>
            </a:prstGeom>
            <a:solidFill>
              <a:srgbClr val="366658"/>
            </a:solidFill>
            <a:ln cap="rnd" cmpd="sng" w="22225">
              <a:solidFill>
                <a:srgbClr val="36665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23"/>
            <p:cNvSpPr txBox="1"/>
            <p:nvPr/>
          </p:nvSpPr>
          <p:spPr>
            <a:xfrm>
              <a:off x="5326196" y="1947052"/>
              <a:ext cx="3360600" cy="671700"/>
            </a:xfrm>
            <a:prstGeom prst="rect">
              <a:avLst/>
            </a:prstGeom>
            <a:solidFill>
              <a:srgbClr val="00A59B"/>
            </a:solidFill>
            <a:ln>
              <a:noFill/>
            </a:ln>
          </p:spPr>
          <p:txBody>
            <a:bodyPr anchorCtr="0" anchor="ctr" bIns="77200" lIns="135125" spcFirstLastPara="1" rIns="135125" wrap="square" tIns="77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900"/>
                <a:buFont typeface="Gill Sans"/>
                <a:buNone/>
              </a:pPr>
              <a:r>
                <a:rPr lang="en-US" sz="2500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11 Automated Forms</a:t>
              </a:r>
              <a:endParaRPr sz="2500"/>
            </a:p>
          </p:txBody>
        </p:sp>
        <p:sp>
          <p:nvSpPr>
            <p:cNvPr id="202" name="Google Shape;202;p23"/>
            <p:cNvSpPr/>
            <p:nvPr/>
          </p:nvSpPr>
          <p:spPr>
            <a:xfrm>
              <a:off x="5326196" y="2639094"/>
              <a:ext cx="3360600" cy="2958300"/>
            </a:xfrm>
            <a:prstGeom prst="rect">
              <a:avLst/>
            </a:prstGeom>
            <a:solidFill>
              <a:srgbClr val="F2F2F2">
                <a:alpha val="898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23"/>
            <p:cNvSpPr txBox="1"/>
            <p:nvPr/>
          </p:nvSpPr>
          <p:spPr>
            <a:xfrm>
              <a:off x="5326198" y="2638966"/>
              <a:ext cx="3360600" cy="295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000" lIns="101325" spcFirstLastPara="1" rIns="135125" wrap="square" tIns="101325">
              <a:noAutofit/>
            </a:bodyPr>
            <a:lstStyle/>
            <a:p>
              <a:pPr indent="-323850" lvl="0" marL="45720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Community Legal Services of Mid Florida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Michigan Legal Help Program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Suffolk Law School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Ohio Legal Help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Lagniappe Law Lab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Tennessee Alliance for Legal Services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Illinois Legal Aid Online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Northwest Justice Project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UMKC School of Law, Bloch Law Library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Legal Aid Center of Southern Nevada</a:t>
              </a:r>
              <a:endParaRPr sz="1500"/>
            </a:p>
            <a:p>
              <a:pPr indent="-323850" lvl="0" marL="4572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1500"/>
                <a:buAutoNum type="arabicPeriod"/>
              </a:pPr>
              <a:r>
                <a:rPr lang="en-US" sz="1500"/>
                <a:t>Iowa Judicial Branch</a:t>
              </a:r>
              <a:endParaRPr sz="150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/>
          <p:nvPr>
            <p:ph type="title"/>
          </p:nvPr>
        </p:nvSpPr>
        <p:spPr>
          <a:xfrm>
            <a:off x="152400" y="0"/>
            <a:ext cx="8839200" cy="1066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Welcome our new Co-Chair</a:t>
            </a:r>
            <a:endParaRPr/>
          </a:p>
        </p:txBody>
      </p:sp>
      <p:sp>
        <p:nvSpPr>
          <p:cNvPr id="99" name="Google Shape;99;p14"/>
          <p:cNvSpPr txBox="1"/>
          <p:nvPr>
            <p:ph idx="1" type="body"/>
          </p:nvPr>
        </p:nvSpPr>
        <p:spPr>
          <a:xfrm>
            <a:off x="457200" y="1447800"/>
            <a:ext cx="8229600" cy="44196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Angie VanSchoick</a:t>
            </a:r>
            <a:endParaRPr sz="4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>
                <a:latin typeface="Arial"/>
                <a:ea typeface="Arial"/>
                <a:cs typeface="Arial"/>
                <a:sym typeface="Arial"/>
              </a:rPr>
              <a:t>Court Administrator for Breckinridge Municipal Court </a:t>
            </a:r>
            <a:endParaRPr sz="27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700">
                <a:latin typeface="Arial"/>
                <a:ea typeface="Arial"/>
                <a:cs typeface="Arial"/>
                <a:sym typeface="Arial"/>
              </a:rPr>
              <a:t>NACM board member</a:t>
            </a:r>
            <a:endParaRPr sz="2700"/>
          </a:p>
        </p:txBody>
      </p:sp>
      <p:sp>
        <p:nvSpPr>
          <p:cNvPr id="100" name="Google Shape;100;p14"/>
          <p:cNvSpPr txBox="1"/>
          <p:nvPr>
            <p:ph idx="12" type="sldNum"/>
          </p:nvPr>
        </p:nvSpPr>
        <p:spPr>
          <a:xfrm>
            <a:off x="8305800" y="6356350"/>
            <a:ext cx="3810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/>
          <p:cNvSpPr txBox="1"/>
          <p:nvPr>
            <p:ph type="title"/>
          </p:nvPr>
        </p:nvSpPr>
        <p:spPr>
          <a:xfrm>
            <a:off x="152400" y="0"/>
            <a:ext cx="8839200" cy="1066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2021 Forms Competition</a:t>
            </a:r>
            <a:endParaRPr/>
          </a:p>
        </p:txBody>
      </p:sp>
      <p:sp>
        <p:nvSpPr>
          <p:cNvPr id="107" name="Google Shape;107;p15"/>
          <p:cNvSpPr txBox="1"/>
          <p:nvPr>
            <p:ph idx="12" type="sldNum"/>
          </p:nvPr>
        </p:nvSpPr>
        <p:spPr>
          <a:xfrm>
            <a:off x="8305800" y="6356350"/>
            <a:ext cx="3810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8" name="Google Shape;10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06125" y="1318825"/>
            <a:ext cx="5731750" cy="4766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6"/>
          <p:cNvSpPr txBox="1"/>
          <p:nvPr>
            <p:ph type="title"/>
          </p:nvPr>
        </p:nvSpPr>
        <p:spPr>
          <a:xfrm>
            <a:off x="152400" y="0"/>
            <a:ext cx="8839200" cy="1066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 special thank you to our judges!</a:t>
            </a:r>
            <a:endParaRPr/>
          </a:p>
        </p:txBody>
      </p:sp>
      <p:sp>
        <p:nvSpPr>
          <p:cNvPr id="115" name="Google Shape;115;p16"/>
          <p:cNvSpPr txBox="1"/>
          <p:nvPr>
            <p:ph idx="12" type="sldNum"/>
          </p:nvPr>
        </p:nvSpPr>
        <p:spPr>
          <a:xfrm>
            <a:off x="8305800" y="6356350"/>
            <a:ext cx="3810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6" name="Google Shape;116;p16"/>
          <p:cNvSpPr txBox="1"/>
          <p:nvPr>
            <p:ph idx="1" type="body"/>
          </p:nvPr>
        </p:nvSpPr>
        <p:spPr>
          <a:xfrm>
            <a:off x="457200" y="1219200"/>
            <a:ext cx="8229600" cy="44196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200"/>
              <a:buAutoNum type="arabicPeriod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Sonja Ebron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, Courtroom5</a:t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Mathias Burton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, Tyler Technologies</a:t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Maria Mindlin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, Transcend Translations</a:t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Charleston Carter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, Trial Court Administrator for the Judicial Branch of North Carolina (NACM Director)</a:t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Angie VanSchoick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, Court Administrator Town of Breckenridge (NACM Director)</a:t>
            </a:r>
            <a:endParaRPr sz="43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7"/>
          <p:cNvSpPr txBox="1"/>
          <p:nvPr>
            <p:ph type="title"/>
          </p:nvPr>
        </p:nvSpPr>
        <p:spPr>
          <a:xfrm>
            <a:off x="152400" y="0"/>
            <a:ext cx="8839200" cy="1066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2021 Forms Competition</a:t>
            </a:r>
            <a:endParaRPr/>
          </a:p>
        </p:txBody>
      </p:sp>
      <p:sp>
        <p:nvSpPr>
          <p:cNvPr id="123" name="Google Shape;123;p17"/>
          <p:cNvSpPr txBox="1"/>
          <p:nvPr>
            <p:ph idx="1" type="body"/>
          </p:nvPr>
        </p:nvSpPr>
        <p:spPr>
          <a:xfrm>
            <a:off x="241800" y="1300888"/>
            <a:ext cx="8660400" cy="6399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3200"/>
              <a:t>Obstacles &amp; Solutions identified by contestants</a:t>
            </a:r>
            <a:endParaRPr sz="3200"/>
          </a:p>
        </p:txBody>
      </p:sp>
      <p:sp>
        <p:nvSpPr>
          <p:cNvPr id="124" name="Google Shape;124;p17"/>
          <p:cNvSpPr txBox="1"/>
          <p:nvPr>
            <p:ph idx="12" type="sldNum"/>
          </p:nvPr>
        </p:nvSpPr>
        <p:spPr>
          <a:xfrm>
            <a:off x="8305800" y="6356350"/>
            <a:ext cx="3810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5" name="Google Shape;125;p17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Resistance to change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Communicating about resources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Publishing challenges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Engaging stakeholders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Legitimizing forms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Longterm planning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Capacity and time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Language </a:t>
            </a:r>
            <a:r>
              <a:rPr lang="en-US"/>
              <a:t>limitations</a:t>
            </a:r>
            <a:endParaRPr/>
          </a:p>
        </p:txBody>
      </p:sp>
      <p:sp>
        <p:nvSpPr>
          <p:cNvPr id="126" name="Google Shape;126;p17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Involve</a:t>
            </a:r>
            <a:r>
              <a:rPr lang="en-US"/>
              <a:t> stakeholders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Involve users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Balance simple instructions &amp; </a:t>
            </a:r>
            <a:r>
              <a:rPr lang="en-US"/>
              <a:t>pragmatic</a:t>
            </a:r>
            <a:r>
              <a:rPr lang="en-US"/>
              <a:t> navigation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Marketing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Collecting use data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Skills development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Outsource translation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 txBox="1"/>
          <p:nvPr>
            <p:ph type="title"/>
          </p:nvPr>
        </p:nvSpPr>
        <p:spPr>
          <a:xfrm>
            <a:off x="152400" y="0"/>
            <a:ext cx="8839200" cy="1066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2021 Forms Competition</a:t>
            </a:r>
            <a:endParaRPr/>
          </a:p>
        </p:txBody>
      </p:sp>
      <p:sp>
        <p:nvSpPr>
          <p:cNvPr id="133" name="Google Shape;133;p18"/>
          <p:cNvSpPr txBox="1"/>
          <p:nvPr>
            <p:ph idx="1" type="body"/>
          </p:nvPr>
        </p:nvSpPr>
        <p:spPr>
          <a:xfrm>
            <a:off x="457200" y="1382713"/>
            <a:ext cx="4040100" cy="6399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700"/>
              <a:t>User Testing</a:t>
            </a:r>
            <a:endParaRPr sz="2700"/>
          </a:p>
        </p:txBody>
      </p:sp>
      <p:sp>
        <p:nvSpPr>
          <p:cNvPr id="134" name="Google Shape;134;p18"/>
          <p:cNvSpPr txBox="1"/>
          <p:nvPr>
            <p:ph idx="12" type="sldNum"/>
          </p:nvPr>
        </p:nvSpPr>
        <p:spPr>
          <a:xfrm>
            <a:off x="8305800" y="6356350"/>
            <a:ext cx="3810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18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Involve</a:t>
            </a:r>
            <a:r>
              <a:rPr lang="en-US"/>
              <a:t> existing ATJ working groups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Observable data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Survey data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Collect comments over time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Engage staff</a:t>
            </a:r>
            <a:endParaRPr/>
          </a:p>
        </p:txBody>
      </p:sp>
      <p:sp>
        <p:nvSpPr>
          <p:cNvPr id="136" name="Google Shape;136;p18"/>
          <p:cNvSpPr txBox="1"/>
          <p:nvPr>
            <p:ph idx="3" type="body"/>
          </p:nvPr>
        </p:nvSpPr>
        <p:spPr>
          <a:xfrm>
            <a:off x="4645025" y="1382713"/>
            <a:ext cx="4041900" cy="6399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700"/>
              <a:t>Keeping forms up to date</a:t>
            </a:r>
            <a:endParaRPr sz="2700"/>
          </a:p>
        </p:txBody>
      </p:sp>
      <p:sp>
        <p:nvSpPr>
          <p:cNvPr id="137" name="Google Shape;137;p18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Dedicated forms manager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Integrating updates with workflows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Tracking rule changes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Establishing a committee/working group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Engage subject matter experts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9"/>
          <p:cNvSpPr txBox="1"/>
          <p:nvPr>
            <p:ph type="title"/>
          </p:nvPr>
        </p:nvSpPr>
        <p:spPr>
          <a:xfrm>
            <a:off x="152400" y="0"/>
            <a:ext cx="8839200" cy="1066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2021 Forms Competition</a:t>
            </a:r>
            <a:endParaRPr/>
          </a:p>
        </p:txBody>
      </p:sp>
      <p:sp>
        <p:nvSpPr>
          <p:cNvPr id="144" name="Google Shape;144;p19"/>
          <p:cNvSpPr txBox="1"/>
          <p:nvPr>
            <p:ph idx="1" type="body"/>
          </p:nvPr>
        </p:nvSpPr>
        <p:spPr>
          <a:xfrm>
            <a:off x="435225" y="1066788"/>
            <a:ext cx="4040100" cy="6399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3500"/>
              <a:t>Languages</a:t>
            </a:r>
            <a:endParaRPr sz="3500"/>
          </a:p>
        </p:txBody>
      </p:sp>
      <p:sp>
        <p:nvSpPr>
          <p:cNvPr id="145" name="Google Shape;145;p19"/>
          <p:cNvSpPr txBox="1"/>
          <p:nvPr>
            <p:ph idx="2" type="body"/>
          </p:nvPr>
        </p:nvSpPr>
        <p:spPr>
          <a:xfrm>
            <a:off x="435225" y="1936725"/>
            <a:ext cx="4040100" cy="3951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Spanish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Somali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Vietnamese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Portuguese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Chinese</a:t>
            </a:r>
            <a:endParaRPr sz="4100"/>
          </a:p>
        </p:txBody>
      </p:sp>
      <p:sp>
        <p:nvSpPr>
          <p:cNvPr id="146" name="Google Shape;146;p19"/>
          <p:cNvSpPr txBox="1"/>
          <p:nvPr>
            <p:ph idx="12" type="sldNum"/>
          </p:nvPr>
        </p:nvSpPr>
        <p:spPr>
          <a:xfrm>
            <a:off x="8305800" y="6356350"/>
            <a:ext cx="3810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7" name="Google Shape;147;p19"/>
          <p:cNvSpPr txBox="1"/>
          <p:nvPr>
            <p:ph idx="1" type="body"/>
          </p:nvPr>
        </p:nvSpPr>
        <p:spPr>
          <a:xfrm>
            <a:off x="4646700" y="1066788"/>
            <a:ext cx="4040100" cy="6399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3500"/>
              <a:t>Case Types</a:t>
            </a:r>
            <a:endParaRPr sz="3500"/>
          </a:p>
        </p:txBody>
      </p:sp>
      <p:sp>
        <p:nvSpPr>
          <p:cNvPr id="148" name="Google Shape;148;p19"/>
          <p:cNvSpPr txBox="1"/>
          <p:nvPr>
            <p:ph idx="2" type="body"/>
          </p:nvPr>
        </p:nvSpPr>
        <p:spPr>
          <a:xfrm>
            <a:off x="4646700" y="1735925"/>
            <a:ext cx="4040100" cy="3951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General Civil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AutoNum type="alphaL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Administrative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AutoNum type="alphaL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Fee Waivers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AutoNum type="alphaL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Probate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AutoNum type="alphaL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Name &amp; Gender Marker Change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AutoNum type="alphaL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Expungement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AutoNum type="alphaLcPeriod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Workers Compensation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AutoNum type="arabicPeriod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Family Law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AutoNum type="arabicPeriod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Domestic Violence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AutoNum type="arabicPeriod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Consumer</a:t>
            </a:r>
            <a:r>
              <a:rPr lang="en-US" sz="2000">
                <a:latin typeface="Arial"/>
                <a:ea typeface="Arial"/>
                <a:cs typeface="Arial"/>
                <a:sym typeface="Arial"/>
              </a:rPr>
              <a:t> Debt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AutoNum type="arabicPeriod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Landlord-Tenant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AutoNum type="arabicPeriod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Guardianship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0"/>
          <p:cNvSpPr txBox="1"/>
          <p:nvPr>
            <p:ph type="title"/>
          </p:nvPr>
        </p:nvSpPr>
        <p:spPr>
          <a:xfrm>
            <a:off x="152400" y="0"/>
            <a:ext cx="88392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urce Sans Pro SemiBold"/>
              <a:buNone/>
            </a:pPr>
            <a:r>
              <a:rPr lang="en-US"/>
              <a:t>Case types by category</a:t>
            </a:r>
            <a:endParaRPr b="0" i="0" sz="4400" u="none" cap="none" strike="noStrike">
              <a:solidFill>
                <a:schemeClr val="lt1"/>
              </a:solidFill>
              <a:latin typeface="Source Sans Pro SemiBold"/>
              <a:ea typeface="Source Sans Pro SemiBold"/>
              <a:cs typeface="Source Sans Pro SemiBold"/>
              <a:sym typeface="Source Sans Pro SemiBold"/>
            </a:endParaRPr>
          </a:p>
        </p:txBody>
      </p:sp>
      <p:sp>
        <p:nvSpPr>
          <p:cNvPr id="154" name="Google Shape;154;p20"/>
          <p:cNvSpPr txBox="1"/>
          <p:nvPr>
            <p:ph idx="12" type="sldNum"/>
          </p:nvPr>
        </p:nvSpPr>
        <p:spPr>
          <a:xfrm>
            <a:off x="8305800" y="6356350"/>
            <a:ext cx="381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BC4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20"/>
          <p:cNvSpPr txBox="1"/>
          <p:nvPr>
            <p:ph idx="1" type="body"/>
          </p:nvPr>
        </p:nvSpPr>
        <p:spPr>
          <a:xfrm>
            <a:off x="457200" y="1221625"/>
            <a:ext cx="8229600" cy="79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None/>
            </a:pPr>
            <a:r>
              <a:rPr lang="en-US" sz="3720"/>
              <a:t>19 Contestants</a:t>
            </a:r>
            <a:endParaRPr sz="3720"/>
          </a:p>
          <a:p>
            <a:pPr indent="0" lvl="0" marL="0" marR="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None/>
            </a:pPr>
            <a:r>
              <a:t/>
            </a:r>
            <a:endParaRPr sz="2720"/>
          </a:p>
          <a:p>
            <a:pPr indent="0" lvl="0" marL="0" marR="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None/>
            </a:pPr>
            <a:r>
              <a:t/>
            </a:r>
            <a:endParaRPr sz="2720"/>
          </a:p>
          <a:p>
            <a:pPr indent="0" lvl="0" marL="0" marR="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None/>
            </a:pPr>
            <a:r>
              <a:t/>
            </a:r>
            <a:endParaRPr sz="2720"/>
          </a:p>
          <a:p>
            <a:pPr indent="0" lvl="0" marL="0" marR="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None/>
            </a:pPr>
            <a:r>
              <a:t/>
            </a:r>
            <a:endParaRPr sz="2720"/>
          </a:p>
        </p:txBody>
      </p:sp>
      <p:grpSp>
        <p:nvGrpSpPr>
          <p:cNvPr id="156" name="Google Shape;156;p20"/>
          <p:cNvGrpSpPr/>
          <p:nvPr/>
        </p:nvGrpSpPr>
        <p:grpSpPr>
          <a:xfrm>
            <a:off x="355871" y="2155389"/>
            <a:ext cx="3360604" cy="3650412"/>
            <a:chOff x="-225154" y="-254436"/>
            <a:chExt cx="3360604" cy="3650412"/>
          </a:xfrm>
        </p:grpSpPr>
        <p:sp>
          <p:nvSpPr>
            <p:cNvPr id="157" name="Google Shape;157;p20"/>
            <p:cNvSpPr/>
            <p:nvPr/>
          </p:nvSpPr>
          <p:spPr>
            <a:xfrm>
              <a:off x="-225150" y="-254424"/>
              <a:ext cx="3360600" cy="3650400"/>
            </a:xfrm>
            <a:prstGeom prst="rect">
              <a:avLst/>
            </a:prstGeom>
            <a:solidFill>
              <a:srgbClr val="366658"/>
            </a:solidFill>
            <a:ln cap="rnd" cmpd="sng" w="22225">
              <a:solidFill>
                <a:srgbClr val="36665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20"/>
            <p:cNvSpPr txBox="1"/>
            <p:nvPr/>
          </p:nvSpPr>
          <p:spPr>
            <a:xfrm>
              <a:off x="-225154" y="-254436"/>
              <a:ext cx="3360600" cy="671700"/>
            </a:xfrm>
            <a:prstGeom prst="rect">
              <a:avLst/>
            </a:prstGeom>
            <a:solidFill>
              <a:srgbClr val="00A59B"/>
            </a:solidFill>
            <a:ln>
              <a:noFill/>
            </a:ln>
          </p:spPr>
          <p:txBody>
            <a:bodyPr anchorCtr="0" anchor="ctr" bIns="77200" lIns="135125" spcFirstLastPara="1" rIns="135125" wrap="square" tIns="77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900"/>
                <a:buFont typeface="Gill Sans"/>
                <a:buNone/>
              </a:pPr>
              <a:r>
                <a:rPr lang="en-US" sz="2500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8 Static </a:t>
              </a:r>
              <a:r>
                <a:rPr lang="en-US" sz="1900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Forms</a:t>
              </a:r>
              <a:endParaRPr/>
            </a:p>
          </p:txBody>
        </p:sp>
        <p:sp>
          <p:nvSpPr>
            <p:cNvPr id="159" name="Google Shape;159;p20"/>
            <p:cNvSpPr/>
            <p:nvPr/>
          </p:nvSpPr>
          <p:spPr>
            <a:xfrm>
              <a:off x="-225154" y="437557"/>
              <a:ext cx="3360600" cy="2958300"/>
            </a:xfrm>
            <a:prstGeom prst="rect">
              <a:avLst/>
            </a:prstGeom>
            <a:solidFill>
              <a:srgbClr val="F2F2F2">
                <a:alpha val="898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20"/>
            <p:cNvSpPr txBox="1"/>
            <p:nvPr/>
          </p:nvSpPr>
          <p:spPr>
            <a:xfrm>
              <a:off x="-225154" y="437557"/>
              <a:ext cx="3360600" cy="295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52000" lIns="101325" spcFirstLastPara="1" rIns="135125" wrap="square" tIns="101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lang="en-US"/>
                <a:t>5 General Civil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lang="en-US"/>
                <a:t>	</a:t>
              </a:r>
              <a:r>
                <a:rPr lang="en-US" sz="1200"/>
                <a:t>Administrative Law</a:t>
              </a:r>
              <a:endParaRPr sz="1200"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lang="en-US" sz="1200"/>
                <a:t>	Fee Waivers</a:t>
              </a:r>
              <a:endParaRPr sz="1200"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lang="en-US" sz="1200"/>
                <a:t>	Probate</a:t>
              </a:r>
              <a:endParaRPr sz="1200"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lang="en-US" sz="1200"/>
                <a:t>	Name &amp; Gender Marker Change</a:t>
              </a:r>
              <a:endParaRPr sz="1200"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lang="en-US"/>
                <a:t>1 Family Law (divorce, custody, child support)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lang="en-US"/>
                <a:t>1 Consumer Debt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lang="en-US"/>
                <a:t>1 Guardianship</a:t>
              </a:r>
              <a:endParaRPr/>
            </a:p>
          </p:txBody>
        </p:sp>
      </p:grpSp>
      <p:grpSp>
        <p:nvGrpSpPr>
          <p:cNvPr id="161" name="Google Shape;161;p20"/>
          <p:cNvGrpSpPr/>
          <p:nvPr/>
        </p:nvGrpSpPr>
        <p:grpSpPr>
          <a:xfrm>
            <a:off x="5326196" y="2175651"/>
            <a:ext cx="3360604" cy="3650400"/>
            <a:chOff x="5326196" y="1947051"/>
            <a:chExt cx="3360604" cy="3650400"/>
          </a:xfrm>
        </p:grpSpPr>
        <p:sp>
          <p:nvSpPr>
            <p:cNvPr id="162" name="Google Shape;162;p20"/>
            <p:cNvSpPr/>
            <p:nvPr/>
          </p:nvSpPr>
          <p:spPr>
            <a:xfrm>
              <a:off x="5326200" y="1947051"/>
              <a:ext cx="3360600" cy="3650400"/>
            </a:xfrm>
            <a:prstGeom prst="rect">
              <a:avLst/>
            </a:prstGeom>
            <a:solidFill>
              <a:srgbClr val="366658"/>
            </a:solidFill>
            <a:ln cap="rnd" cmpd="sng" w="22225">
              <a:solidFill>
                <a:srgbClr val="36665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20"/>
            <p:cNvSpPr txBox="1"/>
            <p:nvPr/>
          </p:nvSpPr>
          <p:spPr>
            <a:xfrm>
              <a:off x="5326196" y="1947052"/>
              <a:ext cx="3360600" cy="671700"/>
            </a:xfrm>
            <a:prstGeom prst="rect">
              <a:avLst/>
            </a:prstGeom>
            <a:solidFill>
              <a:srgbClr val="00A59B"/>
            </a:solidFill>
            <a:ln>
              <a:noFill/>
            </a:ln>
          </p:spPr>
          <p:txBody>
            <a:bodyPr anchorCtr="0" anchor="ctr" bIns="77200" lIns="135125" spcFirstLastPara="1" rIns="135125" wrap="square" tIns="77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900"/>
                <a:buFont typeface="Gill Sans"/>
                <a:buNone/>
              </a:pPr>
              <a:r>
                <a:rPr lang="en-US" sz="2500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11 Automated Forms</a:t>
              </a:r>
              <a:endParaRPr sz="2500"/>
            </a:p>
          </p:txBody>
        </p:sp>
        <p:sp>
          <p:nvSpPr>
            <p:cNvPr id="164" name="Google Shape;164;p20"/>
            <p:cNvSpPr/>
            <p:nvPr/>
          </p:nvSpPr>
          <p:spPr>
            <a:xfrm>
              <a:off x="5326196" y="2639094"/>
              <a:ext cx="3360600" cy="2958300"/>
            </a:xfrm>
            <a:prstGeom prst="rect">
              <a:avLst/>
            </a:prstGeom>
            <a:solidFill>
              <a:srgbClr val="F2F2F2">
                <a:alpha val="898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20"/>
            <p:cNvSpPr txBox="1"/>
            <p:nvPr/>
          </p:nvSpPr>
          <p:spPr>
            <a:xfrm>
              <a:off x="5326196" y="2638982"/>
              <a:ext cx="3360600" cy="295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52000" lIns="101325" spcFirstLastPara="1" rIns="135125" wrap="square" tIns="101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lang="en-US"/>
                <a:t>3 General Civil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lang="en-US"/>
                <a:t>	</a:t>
              </a:r>
              <a:r>
                <a:rPr lang="en-US" sz="1200"/>
                <a:t>Expungement</a:t>
              </a:r>
              <a:endParaRPr sz="1200"/>
            </a:p>
            <a:p>
              <a:pPr indent="45720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lang="en-US" sz="1200"/>
                <a:t>Workers Compensation</a:t>
              </a:r>
              <a:endParaRPr sz="1200"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lang="en-US"/>
                <a:t>3 Family Law (divorce, custody, child support)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lang="en-US"/>
                <a:t>2 Domestic Violence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lang="en-US"/>
                <a:t>2 Landlord-Tenant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lang="en-US"/>
                <a:t>1 Consumer Debt</a:t>
              </a: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1"/>
          <p:cNvSpPr txBox="1"/>
          <p:nvPr>
            <p:ph type="title"/>
          </p:nvPr>
        </p:nvSpPr>
        <p:spPr>
          <a:xfrm>
            <a:off x="152400" y="0"/>
            <a:ext cx="88392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urce Sans Pro SemiBold"/>
              <a:buNone/>
            </a:pPr>
            <a:r>
              <a:rPr lang="en-US" sz="4100"/>
              <a:t>Congratulations! Automated Form</a:t>
            </a:r>
            <a:endParaRPr b="0" i="0" sz="4100" u="none" cap="none" strike="noStrike">
              <a:solidFill>
                <a:schemeClr val="lt1"/>
              </a:solidFill>
              <a:latin typeface="Source Sans Pro SemiBold"/>
              <a:ea typeface="Source Sans Pro SemiBold"/>
              <a:cs typeface="Source Sans Pro SemiBold"/>
              <a:sym typeface="Source Sans Pro SemiBold"/>
            </a:endParaRPr>
          </a:p>
        </p:txBody>
      </p:sp>
      <p:sp>
        <p:nvSpPr>
          <p:cNvPr id="171" name="Google Shape;171;p21"/>
          <p:cNvSpPr txBox="1"/>
          <p:nvPr>
            <p:ph idx="12" type="sldNum"/>
          </p:nvPr>
        </p:nvSpPr>
        <p:spPr>
          <a:xfrm>
            <a:off x="8305800" y="6356350"/>
            <a:ext cx="381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BC43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BC4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2" name="Google Shape;172;p21"/>
          <p:cNvGrpSpPr/>
          <p:nvPr/>
        </p:nvGrpSpPr>
        <p:grpSpPr>
          <a:xfrm>
            <a:off x="558683" y="1718450"/>
            <a:ext cx="8128293" cy="3650400"/>
            <a:chOff x="5326196" y="1947051"/>
            <a:chExt cx="3360604" cy="3650400"/>
          </a:xfrm>
        </p:grpSpPr>
        <p:sp>
          <p:nvSpPr>
            <p:cNvPr id="173" name="Google Shape;173;p21"/>
            <p:cNvSpPr/>
            <p:nvPr/>
          </p:nvSpPr>
          <p:spPr>
            <a:xfrm>
              <a:off x="5326200" y="1947051"/>
              <a:ext cx="3360600" cy="3650400"/>
            </a:xfrm>
            <a:prstGeom prst="rect">
              <a:avLst/>
            </a:prstGeom>
            <a:solidFill>
              <a:srgbClr val="366658"/>
            </a:solidFill>
            <a:ln cap="rnd" cmpd="sng" w="22225">
              <a:solidFill>
                <a:srgbClr val="36665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21"/>
            <p:cNvSpPr txBox="1"/>
            <p:nvPr/>
          </p:nvSpPr>
          <p:spPr>
            <a:xfrm>
              <a:off x="5326196" y="1947052"/>
              <a:ext cx="3360600" cy="671700"/>
            </a:xfrm>
            <a:prstGeom prst="rect">
              <a:avLst/>
            </a:prstGeom>
            <a:solidFill>
              <a:srgbClr val="00A59B"/>
            </a:solidFill>
            <a:ln>
              <a:noFill/>
            </a:ln>
          </p:spPr>
          <p:txBody>
            <a:bodyPr anchorCtr="0" anchor="ctr" bIns="77200" lIns="135125" spcFirstLastPara="1" rIns="135125" wrap="square" tIns="77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900"/>
                <a:buFont typeface="Gill Sans"/>
                <a:buNone/>
              </a:pPr>
              <a:r>
                <a:rPr lang="en-US" sz="2500">
                  <a:solidFill>
                    <a:srgbClr val="FFFFFF"/>
                  </a:solidFill>
                  <a:latin typeface="Gill Sans"/>
                  <a:ea typeface="Gill Sans"/>
                  <a:cs typeface="Gill Sans"/>
                  <a:sym typeface="Gill Sans"/>
                </a:rPr>
                <a:t>11 Automated Forms</a:t>
              </a:r>
              <a:endParaRPr sz="2500"/>
            </a:p>
          </p:txBody>
        </p:sp>
        <p:sp>
          <p:nvSpPr>
            <p:cNvPr id="175" name="Google Shape;175;p21"/>
            <p:cNvSpPr/>
            <p:nvPr/>
          </p:nvSpPr>
          <p:spPr>
            <a:xfrm>
              <a:off x="5326196" y="2639094"/>
              <a:ext cx="3360600" cy="2958300"/>
            </a:xfrm>
            <a:prstGeom prst="rect">
              <a:avLst/>
            </a:prstGeom>
            <a:solidFill>
              <a:srgbClr val="F2F2F2">
                <a:alpha val="898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21"/>
            <p:cNvSpPr txBox="1"/>
            <p:nvPr/>
          </p:nvSpPr>
          <p:spPr>
            <a:xfrm>
              <a:off x="5326196" y="2638982"/>
              <a:ext cx="3360600" cy="295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000" lIns="101325" spcFirstLastPara="1" rIns="135125" wrap="square" tIns="101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t/>
              </a:r>
              <a:endParaRPr sz="2200"/>
            </a:p>
            <a:p>
              <a:pPr indent="0" lvl="0" marL="0" marR="0" rtl="0" algn="ctr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lang="en-US" sz="2900"/>
                <a:t>UMKC School of Law, Bloch Law Library</a:t>
              </a:r>
              <a:endParaRPr sz="2900"/>
            </a:p>
            <a:p>
              <a:pPr indent="0" lvl="0" marL="0" marR="0" rtl="0" algn="ctr">
                <a:lnSpc>
                  <a:spcPct val="90000"/>
                </a:lnSpc>
                <a:spcBef>
                  <a:spcPts val="285"/>
                </a:spcBef>
                <a:spcAft>
                  <a:spcPts val="0"/>
                </a:spcAft>
                <a:buNone/>
              </a:pPr>
              <a:r>
                <a:rPr i="1" lang="en-US" sz="2900"/>
                <a:t>Domestic Violence</a:t>
              </a:r>
              <a:endParaRPr i="1" sz="290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RLN PowerPoint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