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9" r:id="rId27"/>
    <p:sldId id="281" r:id="rId28"/>
    <p:sldId id="286" r:id="rId29"/>
    <p:sldId id="287" r:id="rId30"/>
    <p:sldId id="282" r:id="rId31"/>
    <p:sldId id="283" r:id="rId32"/>
    <p:sldId id="288" r:id="rId33"/>
  </p:sldIdLst>
  <p:sldSz cx="9144000" cy="5143500" type="screen16x9"/>
  <p:notesSz cx="6858000" cy="9144000"/>
  <p:embeddedFontLst>
    <p:embeddedFont>
      <p:font typeface="Amatic SC" pitchFamily="2" charset="-79"/>
      <p:regular r:id="rId35"/>
      <p:bold r:id="rId36"/>
    </p:embeddedFont>
    <p:embeddedFont>
      <p:font typeface="Comfortaa" pitchFamily="2" charset="0"/>
      <p:regular r:id="rId37"/>
      <p:bold r:id="rId38"/>
    </p:embeddedFont>
    <p:embeddedFont>
      <p:font typeface="Source Code Pro" panose="020B0509030403020204" pitchFamily="49" charset="0"/>
      <p:regular r:id="rId39"/>
      <p:bold r:id="rId40"/>
      <p:italic r:id="rId41"/>
      <p:boldItalic r:id="rId4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6BFAAC9-3AF8-4196-BE14-4374F68D4F4B}">
  <a:tblStyle styleId="{C6BFAAC9-3AF8-4196-BE14-4374F68D4F4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579"/>
    <p:restoredTop sz="94747"/>
  </p:normalViewPr>
  <p:slideViewPr>
    <p:cSldViewPr snapToGrid="0">
      <p:cViewPr>
        <p:scale>
          <a:sx n="109" d="100"/>
          <a:sy n="109" d="100"/>
        </p:scale>
        <p:origin x="736" y="30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font" Target="fonts/font8.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font" Target="fonts/font6.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4.fntdata"/><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edium.com/swlh/the-brains-default-mode-what-is-it-and-why-meditation-is-the-antidote-d0408ab989d6"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nature.com/articles/s41598-017-00678-8" TargetMode="External"/><Relationship Id="rId5" Type="http://schemas.openxmlformats.org/officeDocument/2006/relationships/hyperlink" Target="https://www.frontiersin.org/articles/10.3389/fpsyg.2015.00776/full#B65" TargetMode="External"/><Relationship Id="rId4" Type="http://schemas.openxmlformats.org/officeDocument/2006/relationships/hyperlink" Target="https://www.frontiersin.org/articles/10.3389/fpsyg.2015.00776/full#B37"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7f991fa998_0_1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7f991fa998_0_1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f991fa998_0_1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f991fa998_0_1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86fb76d32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86fb76d32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86fb76d326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86fb76d326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6fb76d32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6fb76d32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
              <a:t>Settle in and get comfortable - this can be sitting down, standing, or laying down. Settle in to a posture you’ll be able to be in comfortably for 5 - 10 minutes.</a:t>
            </a:r>
            <a:endParaRPr/>
          </a:p>
          <a:p>
            <a:pPr marL="0" lvl="0" indent="0" algn="l" rtl="0">
              <a:spcBef>
                <a:spcPts val="0"/>
              </a:spcBef>
              <a:spcAft>
                <a:spcPts val="0"/>
              </a:spcAft>
              <a:buNone/>
            </a:pPr>
            <a:endParaRPr/>
          </a:p>
          <a:p>
            <a:pPr marL="0" lvl="0" indent="0" algn="l" rtl="0">
              <a:spcBef>
                <a:spcPts val="0"/>
              </a:spcBef>
              <a:spcAft>
                <a:spcPts val="0"/>
              </a:spcAft>
              <a:buNone/>
            </a:pPr>
            <a:r>
              <a:rPr lang="en"/>
              <a:t>Take a deep breath as you would normally and adjust it as you feel you need to.</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86fb76d326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86fb76d32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Your breath will be a constant focus point for your meditation and you’ll often bring your attention back to it to reset your attention. </a:t>
            </a:r>
            <a:endParaRPr/>
          </a:p>
          <a:p>
            <a:pPr marL="0" lvl="0" indent="0" algn="l" rtl="0">
              <a:spcBef>
                <a:spcPts val="0"/>
              </a:spcBef>
              <a:spcAft>
                <a:spcPts val="0"/>
              </a:spcAft>
              <a:buNone/>
            </a:pPr>
            <a:endParaRPr/>
          </a:p>
          <a:p>
            <a:pPr marL="0" lvl="0" indent="0" algn="l" rtl="0">
              <a:spcBef>
                <a:spcPts val="0"/>
              </a:spcBef>
              <a:spcAft>
                <a:spcPts val="0"/>
              </a:spcAft>
              <a:buNone/>
            </a:pPr>
            <a:r>
              <a:rPr lang="en"/>
              <a:t>Get comfortable in your breath first - start adjusting your breath on your next exhale. </a:t>
            </a:r>
            <a:endParaRPr/>
          </a:p>
          <a:p>
            <a:pPr marL="0" lvl="0" indent="0" algn="l" rtl="0">
              <a:spcBef>
                <a:spcPts val="0"/>
              </a:spcBef>
              <a:spcAft>
                <a:spcPts val="0"/>
              </a:spcAft>
              <a:buNone/>
            </a:pPr>
            <a:endParaRPr/>
          </a:p>
          <a:p>
            <a:pPr marL="0" lvl="0" indent="0" algn="l" rtl="0">
              <a:spcBef>
                <a:spcPts val="0"/>
              </a:spcBef>
              <a:spcAft>
                <a:spcPts val="0"/>
              </a:spcAft>
              <a:buNone/>
            </a:pPr>
            <a:r>
              <a:rPr lang="en"/>
              <a:t>As you breath out extend your exhale to get as much air out of your lungs as you comfortably can. As you near the end of your breath, gently pull air back into your lungs, taking your time and focus on keeping a steady inhale. Extend your inhale to expand your lungs outward. As you near capacity, gently begin to steadily push air out of your lungs, compressing inward. </a:t>
            </a:r>
            <a:endParaRPr/>
          </a:p>
          <a:p>
            <a:pPr marL="0" lvl="0" indent="0" algn="l" rtl="0">
              <a:spcBef>
                <a:spcPts val="0"/>
              </a:spcBef>
              <a:spcAft>
                <a:spcPts val="0"/>
              </a:spcAft>
              <a:buNone/>
            </a:pPr>
            <a:endParaRPr/>
          </a:p>
          <a:p>
            <a:pPr marL="0" lvl="0" indent="0" algn="l" rtl="0">
              <a:spcBef>
                <a:spcPts val="0"/>
              </a:spcBef>
              <a:spcAft>
                <a:spcPts val="0"/>
              </a:spcAft>
              <a:buNone/>
            </a:pPr>
            <a:r>
              <a:rPr lang="en"/>
              <a:t>Insights: you may find you are compressing downward and expanding upward. Reset your breath and resettle into your posture. Try to expand your spine upward and bring your jaw to neutral, if you find your back and shoulders need some support, draw your shoulders backward and bring your lungs upward to allow your shoulders to rest further back behind your chest.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86fb76d326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86fb76d326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Our meditation will move our energy outward from ourselves to cultivate calm and mindfulness in our life. As you practice your meditation you’ll find it will become easier to recognize and bring forth this energy in times when you might need it most.  </a:t>
            </a:r>
            <a:endParaRPr/>
          </a:p>
          <a:p>
            <a:pPr marL="0" lvl="0" indent="0" algn="l" rtl="0">
              <a:spcBef>
                <a:spcPts val="0"/>
              </a:spcBef>
              <a:spcAft>
                <a:spcPts val="0"/>
              </a:spcAft>
              <a:buNone/>
            </a:pPr>
            <a:endParaRPr/>
          </a:p>
          <a:p>
            <a:pPr marL="0" lvl="0" indent="0" algn="l" rtl="0">
              <a:spcBef>
                <a:spcPts val="0"/>
              </a:spcBef>
              <a:spcAft>
                <a:spcPts val="0"/>
              </a:spcAft>
              <a:buNone/>
            </a:pPr>
            <a:r>
              <a:rPr lang="en"/>
              <a:t>I’ll share a phrase I like to keep in mind when I practice Loving-Kindness Meditation: Just as I all want to be happy, so too do all things want to be happy.</a:t>
            </a:r>
            <a:endParaRPr/>
          </a:p>
          <a:p>
            <a:pPr marL="0" lvl="0" indent="0" algn="l" rtl="0">
              <a:spcBef>
                <a:spcPts val="0"/>
              </a:spcBef>
              <a:spcAft>
                <a:spcPts val="0"/>
              </a:spcAft>
              <a:buNone/>
            </a:pPr>
            <a:endParaRPr/>
          </a:p>
          <a:p>
            <a:pPr marL="0" lvl="0" indent="0" algn="l" rtl="0">
              <a:spcBef>
                <a:spcPts val="0"/>
              </a:spcBef>
              <a:spcAft>
                <a:spcPts val="0"/>
              </a:spcAft>
              <a:buNone/>
            </a:pPr>
            <a:r>
              <a:rPr lang="en"/>
              <a:t>On your next inhale begin imagining what kindness feels like to you. This could be a feeling you get when your with friends or with family. They can be images of memories in your mind, the memory of feeling the sun on your skin at the beach or pool. On your exhales being to fill your body with the warmth that memory gives you. This is the energy of kindness we’ll be returning to throughout our meditation.</a:t>
            </a:r>
            <a:endParaRPr/>
          </a:p>
          <a:p>
            <a:pPr marL="0" lvl="0" indent="0" algn="l" rtl="0">
              <a:spcBef>
                <a:spcPts val="0"/>
              </a:spcBef>
              <a:spcAft>
                <a:spcPts val="0"/>
              </a:spcAft>
              <a:buNone/>
            </a:pPr>
            <a:endParaRPr/>
          </a:p>
          <a:p>
            <a:pPr marL="0" lvl="0" indent="0" algn="l" rtl="0">
              <a:spcBef>
                <a:spcPts val="0"/>
              </a:spcBef>
              <a:spcAft>
                <a:spcPts val="0"/>
              </a:spcAft>
              <a:buNone/>
            </a:pPr>
            <a:r>
              <a:rPr lang="en"/>
              <a:t>If you find your attention has gone off on its own, let that last thought be fleeting and on your next inhale, gently bring your focus back on your place of kindness. As you get to your exhale, focus back on wherever we are in the meditation.</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86fb76d326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86fb76d326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On your next inhale, bring yourself to mind and let go of what you’re doing and what you have to do. </a:t>
            </a:r>
            <a:endParaRPr/>
          </a:p>
          <a:p>
            <a:pPr marL="0" lvl="0" indent="0" algn="l" rtl="0">
              <a:spcBef>
                <a:spcPts val="0"/>
              </a:spcBef>
              <a:spcAft>
                <a:spcPts val="0"/>
              </a:spcAft>
              <a:buNone/>
            </a:pPr>
            <a:endParaRPr/>
          </a:p>
          <a:p>
            <a:pPr marL="0" lvl="0" indent="0" algn="l" rtl="0">
              <a:spcBef>
                <a:spcPts val="0"/>
              </a:spcBef>
              <a:spcAft>
                <a:spcPts val="0"/>
              </a:spcAft>
              <a:buNone/>
            </a:pPr>
            <a:r>
              <a:rPr lang="en"/>
              <a:t>Repeat the following statements in your mind as you focus on keeping your breath steady.</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86fb76d32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86fb76d32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86fb76d326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86fb76d326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we move our energy outward, our purpose is to bring forth our kindness and put it out in the world.</a:t>
            </a:r>
            <a:endParaRPr/>
          </a:p>
          <a:p>
            <a:pPr marL="0" lvl="0" indent="0" algn="l" rtl="0">
              <a:spcBef>
                <a:spcPts val="0"/>
              </a:spcBef>
              <a:spcAft>
                <a:spcPts val="0"/>
              </a:spcAft>
              <a:buNone/>
            </a:pPr>
            <a:endParaRPr/>
          </a:p>
          <a:p>
            <a:pPr marL="0" lvl="0" indent="0" algn="l" rtl="0">
              <a:spcBef>
                <a:spcPts val="0"/>
              </a:spcBef>
              <a:spcAft>
                <a:spcPts val="0"/>
              </a:spcAft>
              <a:buNone/>
            </a:pPr>
            <a:r>
              <a:rPr lang="en"/>
              <a:t>And remember you can return to your place of kindness and rejoin us once you’ve caught your attention.</a:t>
            </a:r>
            <a:endParaRPr/>
          </a:p>
          <a:p>
            <a:pPr marL="0" lvl="0" indent="0" algn="l" rtl="0">
              <a:spcBef>
                <a:spcPts val="0"/>
              </a:spcBef>
              <a:spcAft>
                <a:spcPts val="0"/>
              </a:spcAft>
              <a:buNone/>
            </a:pPr>
            <a:endParaRPr/>
          </a:p>
          <a:p>
            <a:pPr marL="0" lvl="0" indent="0" algn="l" rtl="0">
              <a:spcBef>
                <a:spcPts val="0"/>
              </a:spcBef>
              <a:spcAft>
                <a:spcPts val="0"/>
              </a:spcAft>
              <a:buNone/>
            </a:pPr>
            <a:r>
              <a:rPr lang="en"/>
              <a:t>On your next inhale, bring to mind a dear loved one. Family, a spouse or partner, child or sibling. This could be a best friend, mentor or someone you respect.</a:t>
            </a:r>
            <a:endParaRPr/>
          </a:p>
          <a:p>
            <a:pPr marL="0" lvl="0" indent="0" algn="l" rtl="0">
              <a:spcBef>
                <a:spcPts val="0"/>
              </a:spcBef>
              <a:spcAft>
                <a:spcPts val="0"/>
              </a:spcAft>
              <a:buNone/>
            </a:pPr>
            <a:endParaRPr/>
          </a:p>
          <a:p>
            <a:pPr marL="0" lvl="0" indent="0" algn="l" rtl="0">
              <a:spcBef>
                <a:spcPts val="0"/>
              </a:spcBef>
              <a:spcAft>
                <a:spcPts val="0"/>
              </a:spcAft>
              <a:buNone/>
            </a:pPr>
            <a:r>
              <a:rPr lang="en"/>
              <a:t>Repeat the following statements in your mind as you focus on keeping your breath steady.</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7f991fa998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7f991fa99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86fb76d326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86fb76d326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86fb76d326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86fb76d326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we move our energy outward once more, fill yourself with kindness.</a:t>
            </a:r>
            <a:endParaRPr/>
          </a:p>
          <a:p>
            <a:pPr marL="0" lvl="0" indent="0" algn="l" rtl="0">
              <a:spcBef>
                <a:spcPts val="0"/>
              </a:spcBef>
              <a:spcAft>
                <a:spcPts val="0"/>
              </a:spcAft>
              <a:buNone/>
            </a:pPr>
            <a:endParaRPr/>
          </a:p>
          <a:p>
            <a:pPr marL="0" lvl="0" indent="0" algn="l" rtl="0">
              <a:spcBef>
                <a:spcPts val="0"/>
              </a:spcBef>
              <a:spcAft>
                <a:spcPts val="0"/>
              </a:spcAft>
              <a:buNone/>
            </a:pPr>
            <a:r>
              <a:rPr lang="en"/>
              <a:t>On your next inhale, bring to mind someone neutral. This can be someone you don’t particularly like or dislike, maybe someone in the neighborhood you see often but don’t interact with. Or it can be someone you don’t know well, but someone with who you would like to cultivate a friendship.</a:t>
            </a:r>
            <a:endParaRPr/>
          </a:p>
          <a:p>
            <a:pPr marL="0" lvl="0" indent="0" algn="l" rtl="0">
              <a:spcBef>
                <a:spcPts val="0"/>
              </a:spcBef>
              <a:spcAft>
                <a:spcPts val="0"/>
              </a:spcAft>
              <a:buNone/>
            </a:pPr>
            <a:endParaRPr/>
          </a:p>
          <a:p>
            <a:pPr marL="0" lvl="0" indent="0" algn="l" rtl="0">
              <a:spcBef>
                <a:spcPts val="0"/>
              </a:spcBef>
              <a:spcAft>
                <a:spcPts val="0"/>
              </a:spcAft>
              <a:buNone/>
            </a:pPr>
            <a:r>
              <a:rPr lang="en"/>
              <a:t>Repeat the following statements in your mind as you focus on keeping your breath steady.</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6fb76d326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6fb76d326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86fb76d326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86fb76d326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we move our energy outward once more, fill yourself with kindness.</a:t>
            </a:r>
            <a:endParaRPr/>
          </a:p>
          <a:p>
            <a:pPr marL="0" lvl="0" indent="0" algn="l" rtl="0">
              <a:spcBef>
                <a:spcPts val="0"/>
              </a:spcBef>
              <a:spcAft>
                <a:spcPts val="0"/>
              </a:spcAft>
              <a:buNone/>
            </a:pPr>
            <a:endParaRPr/>
          </a:p>
          <a:p>
            <a:pPr marL="0" lvl="0" indent="0" algn="l" rtl="0">
              <a:spcBef>
                <a:spcPts val="0"/>
              </a:spcBef>
              <a:spcAft>
                <a:spcPts val="0"/>
              </a:spcAft>
              <a:buNone/>
            </a:pPr>
            <a:r>
              <a:rPr lang="en"/>
              <a:t>On your next inhale, bring to mind someone you have had a difficult relationship with. This can be someone you recently had an argument with, or a person you find it difficult to get along with.</a:t>
            </a:r>
            <a:endParaRPr/>
          </a:p>
          <a:p>
            <a:pPr marL="0" lvl="0" indent="0" algn="l" rtl="0">
              <a:spcBef>
                <a:spcPts val="0"/>
              </a:spcBef>
              <a:spcAft>
                <a:spcPts val="0"/>
              </a:spcAft>
              <a:buNone/>
            </a:pPr>
            <a:endParaRPr/>
          </a:p>
          <a:p>
            <a:pPr marL="0" lvl="0" indent="0" algn="l" rtl="0">
              <a:spcBef>
                <a:spcPts val="0"/>
              </a:spcBef>
              <a:spcAft>
                <a:spcPts val="0"/>
              </a:spcAft>
              <a:buNone/>
            </a:pPr>
            <a:r>
              <a:rPr lang="en"/>
              <a:t>Remember you can return to your place of kindness to recharge and gently bring your attention back.</a:t>
            </a:r>
            <a:endParaRPr/>
          </a:p>
          <a:p>
            <a:pPr marL="0" lvl="0" indent="0" algn="l" rtl="0">
              <a:spcBef>
                <a:spcPts val="0"/>
              </a:spcBef>
              <a:spcAft>
                <a:spcPts val="0"/>
              </a:spcAft>
              <a:buNone/>
            </a:pPr>
            <a:endParaRPr/>
          </a:p>
          <a:p>
            <a:pPr marL="0" lvl="0" indent="0" algn="l" rtl="0">
              <a:spcBef>
                <a:spcPts val="0"/>
              </a:spcBef>
              <a:spcAft>
                <a:spcPts val="0"/>
              </a:spcAft>
              <a:buNone/>
            </a:pPr>
            <a:r>
              <a:rPr lang="en"/>
              <a:t>Repeat the following statements in your mind as you focus on keeping your breath steady.</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86fb76d326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86fb76d326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86fb76d326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86fb76d326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Our final step outward is to extend our kindness as far out as from ourselves as we can. Pulling back and considering all the life around use - plants, animals, insects. Expand your energy as far as you can, reaching further outward with each exhale.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As your kindness dissipates remember that meditation is a practice that can get us to a place of mindfulness, and mindfulness is a state of being conscious - aware and focused on the present moment.</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Thank you.</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86fb76d32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86fb76d32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67521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86fb76d32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86fb76d32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guided meditation will move your attention through your body as a self check-in. We often ignore how our physical self-care and I don’t mean working out. This practice is meant to help you focus in on bodily pressure to let your body catch up to your attention.</a:t>
            </a:r>
            <a:endParaRPr/>
          </a:p>
          <a:p>
            <a:pPr marL="0" lvl="0" indent="0" algn="l" rtl="0">
              <a:spcBef>
                <a:spcPts val="0"/>
              </a:spcBef>
              <a:spcAft>
                <a:spcPts val="0"/>
              </a:spcAft>
              <a:buNone/>
            </a:pPr>
            <a:endParaRPr/>
          </a:p>
          <a:p>
            <a:pPr marL="0" lvl="0" indent="0" algn="l" rtl="0">
              <a:spcBef>
                <a:spcPts val="0"/>
              </a:spcBef>
              <a:spcAft>
                <a:spcPts val="0"/>
              </a:spcAft>
              <a:buNone/>
            </a:pPr>
            <a:r>
              <a:rPr lang="en"/>
              <a:t>The goal is to conduct a body scan without the need to make a positive or negative judgement of how we are feeling.  The exercise is meant to help you become more aware of what your body is saying to you. Use this exercise to help root yourself in a current moment.</a:t>
            </a:r>
            <a:endParaRPr/>
          </a:p>
          <a:p>
            <a:pPr marL="0" lvl="0" indent="0" algn="l" rtl="0">
              <a:spcBef>
                <a:spcPts val="0"/>
              </a:spcBef>
              <a:spcAft>
                <a:spcPts val="0"/>
              </a:spcAft>
              <a:buNone/>
            </a:pPr>
            <a:endParaRPr/>
          </a:p>
          <a:p>
            <a:pPr marL="0" lvl="0" indent="0" algn="l" rtl="0">
              <a:spcBef>
                <a:spcPts val="0"/>
              </a:spcBef>
              <a:spcAft>
                <a:spcPts val="0"/>
              </a:spcAft>
              <a:buNone/>
            </a:pPr>
            <a:r>
              <a:rPr lang="en"/>
              <a:t>On your next inhale begin to imagine a spotlight has gently fixed itself just over your head. As we conduct our body scan, this spotlight will move down through your body, guiding your attention. If you find your attention has wandered, let that last thought be fleeting and on your next inhale, gently bring your focus back.</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6fb76d32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6fb76d32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n"/>
              <a:t>Settle in and get comfortable - this can be sitting down, standing, or laying down. Settle in to a posture you’ll be able to be in comfortably for 5 - 10 minutes.</a:t>
            </a:r>
            <a:endParaRPr/>
          </a:p>
          <a:p>
            <a:pPr marL="0" lvl="0" indent="0" algn="l" rtl="0">
              <a:spcBef>
                <a:spcPts val="0"/>
              </a:spcBef>
              <a:spcAft>
                <a:spcPts val="0"/>
              </a:spcAft>
              <a:buNone/>
            </a:pPr>
            <a:endParaRPr/>
          </a:p>
          <a:p>
            <a:pPr marL="0" lvl="0" indent="0" algn="l" rtl="0">
              <a:spcBef>
                <a:spcPts val="0"/>
              </a:spcBef>
              <a:spcAft>
                <a:spcPts val="0"/>
              </a:spcAft>
              <a:buNone/>
            </a:pPr>
            <a:r>
              <a:rPr lang="en"/>
              <a:t>Take a deep breath as you would normally and adjust it as you feel you need to.</a:t>
            </a:r>
            <a:endParaRPr/>
          </a:p>
        </p:txBody>
      </p:sp>
    </p:spTree>
    <p:extLst>
      <p:ext uri="{BB962C8B-B14F-4D97-AF65-F5344CB8AC3E}">
        <p14:creationId xmlns:p14="http://schemas.microsoft.com/office/powerpoint/2010/main" val="8216954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86fb76d326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86fb76d32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Your breath will be a constant focus point for your meditation and you’ll often bring your attention back to it to reset your attention. </a:t>
            </a:r>
            <a:endParaRPr/>
          </a:p>
          <a:p>
            <a:pPr marL="0" lvl="0" indent="0" algn="l" rtl="0">
              <a:spcBef>
                <a:spcPts val="0"/>
              </a:spcBef>
              <a:spcAft>
                <a:spcPts val="0"/>
              </a:spcAft>
              <a:buNone/>
            </a:pPr>
            <a:endParaRPr/>
          </a:p>
          <a:p>
            <a:pPr marL="0" lvl="0" indent="0" algn="l" rtl="0">
              <a:spcBef>
                <a:spcPts val="0"/>
              </a:spcBef>
              <a:spcAft>
                <a:spcPts val="0"/>
              </a:spcAft>
              <a:buNone/>
            </a:pPr>
            <a:r>
              <a:rPr lang="en"/>
              <a:t>Get comfortable in your breath first - start adjusting your breath on your next exhale. </a:t>
            </a:r>
            <a:endParaRPr/>
          </a:p>
          <a:p>
            <a:pPr marL="0" lvl="0" indent="0" algn="l" rtl="0">
              <a:spcBef>
                <a:spcPts val="0"/>
              </a:spcBef>
              <a:spcAft>
                <a:spcPts val="0"/>
              </a:spcAft>
              <a:buNone/>
            </a:pPr>
            <a:endParaRPr/>
          </a:p>
          <a:p>
            <a:pPr marL="0" lvl="0" indent="0" algn="l" rtl="0">
              <a:spcBef>
                <a:spcPts val="0"/>
              </a:spcBef>
              <a:spcAft>
                <a:spcPts val="0"/>
              </a:spcAft>
              <a:buNone/>
            </a:pPr>
            <a:r>
              <a:rPr lang="en"/>
              <a:t>As you breath out extend your exhale to get as much air out of your lungs as you comfortably can. As you near the end of your breath, gently pull air back into your lungs, taking your time and focus on keeping a steady inhale. Extend your inhale to expand your lungs outward. As you near capacity, gently begin to steadily push air out of your lungs, compressing inward. </a:t>
            </a:r>
            <a:endParaRPr/>
          </a:p>
          <a:p>
            <a:pPr marL="0" lvl="0" indent="0" algn="l" rtl="0">
              <a:spcBef>
                <a:spcPts val="0"/>
              </a:spcBef>
              <a:spcAft>
                <a:spcPts val="0"/>
              </a:spcAft>
              <a:buNone/>
            </a:pPr>
            <a:endParaRPr/>
          </a:p>
          <a:p>
            <a:pPr marL="0" lvl="0" indent="0" algn="l" rtl="0">
              <a:spcBef>
                <a:spcPts val="0"/>
              </a:spcBef>
              <a:spcAft>
                <a:spcPts val="0"/>
              </a:spcAft>
              <a:buNone/>
            </a:pPr>
            <a:r>
              <a:rPr lang="en"/>
              <a:t>Insights: you may find you are compressing downward and expanding upward. Reset your breath and resettle into your posture. Try to expand your spine upward and bring your jaw to neutral, if you find your back and shoulders need some support, draw your shoulders backward and bring your lungs upward to allow your shoulders to rest further back behind your chest. </a:t>
            </a:r>
            <a:endParaRPr/>
          </a:p>
        </p:txBody>
      </p:sp>
    </p:spTree>
    <p:extLst>
      <p:ext uri="{BB962C8B-B14F-4D97-AF65-F5344CB8AC3E}">
        <p14:creationId xmlns:p14="http://schemas.microsoft.com/office/powerpoint/2010/main" val="3717484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7f991fa998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7f991fa998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article is a great intro! </a:t>
            </a:r>
            <a:r>
              <a:rPr lang="en" u="sng">
                <a:solidFill>
                  <a:schemeClr val="hlink"/>
                </a:solidFill>
                <a:hlinkClick r:id="rId3"/>
              </a:rPr>
              <a:t>https://medium.com/swlh/the-brains-default-mode-what-is-it-and-why-meditation-is-the-antidote-d0408ab989d6</a:t>
            </a:r>
            <a:endParaRPr/>
          </a:p>
          <a:p>
            <a:pPr marL="0" lvl="0" indent="0" algn="l" rtl="0">
              <a:spcBef>
                <a:spcPts val="0"/>
              </a:spcBef>
              <a:spcAft>
                <a:spcPts val="0"/>
              </a:spcAft>
              <a:buNone/>
            </a:pPr>
            <a:endParaRPr/>
          </a:p>
          <a:p>
            <a:pPr marL="0" lvl="0" indent="0" algn="l" rtl="0">
              <a:spcBef>
                <a:spcPts val="0"/>
              </a:spcBef>
              <a:spcAft>
                <a:spcPts val="0"/>
              </a:spcAft>
              <a:buNone/>
            </a:pPr>
            <a:r>
              <a:rPr lang="en"/>
              <a:t>In healthy individuals, DMN activity has been anti-correlated with goal-oriented task-positive networks (TPNs;</a:t>
            </a:r>
            <a:r>
              <a:rPr lang="en">
                <a:uFill>
                  <a:noFill/>
                </a:uFill>
                <a:hlinkClick r:id="rId4"/>
              </a:rPr>
              <a:t> </a:t>
            </a:r>
            <a:r>
              <a:rPr lang="en" u="sng">
                <a:solidFill>
                  <a:schemeClr val="accent5"/>
                </a:solidFill>
                <a:hlinkClick r:id="rId4"/>
              </a:rPr>
              <a:t>Fox et al., 2005</a:t>
            </a:r>
            <a:r>
              <a:rPr lang="en"/>
              <a:t>;</a:t>
            </a:r>
            <a:r>
              <a:rPr lang="en">
                <a:uFill>
                  <a:noFill/>
                </a:uFill>
                <a:hlinkClick r:id="rId5"/>
              </a:rPr>
              <a:t> </a:t>
            </a:r>
            <a:r>
              <a:rPr lang="en" u="sng">
                <a:solidFill>
                  <a:schemeClr val="accent5"/>
                </a:solidFill>
                <a:hlinkClick r:id="rId5"/>
              </a:rPr>
              <a:t>Kelly et al., 2008</a:t>
            </a:r>
            <a:r>
              <a:rPr lang="en"/>
              <a:t>).</a:t>
            </a:r>
            <a:endParaRPr/>
          </a:p>
          <a:p>
            <a:pPr marL="0" lvl="0" indent="0" algn="l" rtl="0">
              <a:spcBef>
                <a:spcPts val="0"/>
              </a:spcBef>
              <a:spcAft>
                <a:spcPts val="0"/>
              </a:spcAft>
              <a:buNone/>
            </a:pPr>
            <a:endParaRPr/>
          </a:p>
          <a:p>
            <a:pPr marL="0" lvl="0" indent="0" algn="l" rtl="0">
              <a:spcBef>
                <a:spcPts val="0"/>
              </a:spcBef>
              <a:spcAft>
                <a:spcPts val="0"/>
              </a:spcAft>
              <a:buNone/>
            </a:pPr>
            <a:r>
              <a:rPr lang="en"/>
              <a:t>If you want to learn more about the studies -- meditation has been used to explore treatment for cognitive decline. </a:t>
            </a:r>
            <a:r>
              <a:rPr lang="en" u="sng">
                <a:solidFill>
                  <a:schemeClr val="hlink"/>
                </a:solidFill>
                <a:hlinkClick r:id="rId6"/>
              </a:rPr>
              <a:t>https://www.nature.com/articles/s41598-017-00678-8</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86fb76d326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86fb76d326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you conduct your body scan focus on a steady breath. If you feel any kind of discomfort or pain, gently adjust your posture. If you discover tension in your body, breath into it on your next exhale and try to release as much of the pressure as you comfortably can.</a:t>
            </a:r>
            <a:endParaRPr/>
          </a:p>
          <a:p>
            <a:pPr marL="0" lvl="0" indent="0" algn="l" rtl="0">
              <a:spcBef>
                <a:spcPts val="0"/>
              </a:spcBef>
              <a:spcAft>
                <a:spcPts val="0"/>
              </a:spcAft>
              <a:buNone/>
            </a:pPr>
            <a:endParaRPr/>
          </a:p>
          <a:p>
            <a:pPr marL="457200" lvl="0" indent="-298450" algn="l" rtl="0">
              <a:spcBef>
                <a:spcPts val="0"/>
              </a:spcBef>
              <a:spcAft>
                <a:spcPts val="0"/>
              </a:spcAft>
              <a:buSzPts val="1100"/>
              <a:buChar char="●"/>
            </a:pPr>
            <a:r>
              <a:rPr lang="en"/>
              <a:t>Feel your forehead and brow and if you find any tension, gently release it on your next exhale</a:t>
            </a:r>
            <a:endParaRPr/>
          </a:p>
          <a:p>
            <a:pPr marL="457200" lvl="0" indent="-298450" algn="l" rtl="0">
              <a:spcBef>
                <a:spcPts val="0"/>
              </a:spcBef>
              <a:spcAft>
                <a:spcPts val="0"/>
              </a:spcAft>
              <a:buSzPts val="1100"/>
              <a:buChar char="●"/>
            </a:pPr>
            <a:r>
              <a:rPr lang="en"/>
              <a:t>Feel your jawline and notice relax into your sitting</a:t>
            </a:r>
            <a:endParaRPr/>
          </a:p>
          <a:p>
            <a:pPr marL="457200" lvl="0" indent="-298450" algn="l" rtl="0">
              <a:spcBef>
                <a:spcPts val="0"/>
              </a:spcBef>
              <a:spcAft>
                <a:spcPts val="0"/>
              </a:spcAft>
              <a:buSzPts val="1100"/>
              <a:buChar char="●"/>
            </a:pPr>
            <a:r>
              <a:rPr lang="en"/>
              <a:t>As we track down your head, notice your neck and expand your focus out to your shoulders</a:t>
            </a:r>
            <a:endParaRPr/>
          </a:p>
          <a:p>
            <a:pPr marL="457200" lvl="0" indent="-298450" algn="l" rtl="0">
              <a:spcBef>
                <a:spcPts val="0"/>
              </a:spcBef>
              <a:spcAft>
                <a:spcPts val="0"/>
              </a:spcAft>
              <a:buSzPts val="1100"/>
              <a:buChar char="●"/>
            </a:pPr>
            <a:r>
              <a:rPr lang="en"/>
              <a:t>Feel the weight of your arms pulling down on your shoulders</a:t>
            </a:r>
            <a:endParaRPr/>
          </a:p>
          <a:p>
            <a:pPr marL="457200" lvl="0" indent="-298450" algn="l" rtl="0">
              <a:spcBef>
                <a:spcPts val="0"/>
              </a:spcBef>
              <a:spcAft>
                <a:spcPts val="0"/>
              </a:spcAft>
              <a:buSzPts val="1100"/>
              <a:buChar char="●"/>
            </a:pPr>
            <a:r>
              <a:rPr lang="en"/>
              <a:t>If you feel any tension in your shoulders, try to release and let them comfortably hang beside you</a:t>
            </a:r>
            <a:endParaRPr/>
          </a:p>
          <a:p>
            <a:pPr marL="457200" lvl="0" indent="-298450" algn="l" rtl="0">
              <a:spcBef>
                <a:spcPts val="0"/>
              </a:spcBef>
              <a:spcAft>
                <a:spcPts val="0"/>
              </a:spcAft>
              <a:buSzPts val="1100"/>
              <a:buChar char="●"/>
            </a:pPr>
            <a:r>
              <a:rPr lang="en"/>
              <a:t>If you notice your shoulders come over your chest, gently pull them back to open up your chest</a:t>
            </a:r>
            <a:endParaRPr/>
          </a:p>
          <a:p>
            <a:pPr marL="457200" lvl="0" indent="-298450" algn="l" rtl="0">
              <a:spcBef>
                <a:spcPts val="0"/>
              </a:spcBef>
              <a:spcAft>
                <a:spcPts val="0"/>
              </a:spcAft>
              <a:buSzPts val="1100"/>
              <a:buChar char="●"/>
            </a:pPr>
            <a:r>
              <a:rPr lang="en"/>
              <a:t>As you check in with your shoulders and down your back, notice how your chest and torso expand and compress as you breath</a:t>
            </a:r>
            <a:endParaRPr/>
          </a:p>
          <a:p>
            <a:pPr marL="457200" lvl="0" indent="-298450" algn="l" rtl="0">
              <a:spcBef>
                <a:spcPts val="0"/>
              </a:spcBef>
              <a:spcAft>
                <a:spcPts val="0"/>
              </a:spcAft>
              <a:buSzPts val="1100"/>
              <a:buChar char="●"/>
            </a:pPr>
            <a:r>
              <a:rPr lang="en"/>
              <a:t>Feel your chest expand </a:t>
            </a:r>
            <a:endParaRPr/>
          </a:p>
          <a:p>
            <a:pPr marL="457200" lvl="0" indent="-298450" algn="l" rtl="0">
              <a:spcBef>
                <a:spcPts val="0"/>
              </a:spcBef>
              <a:spcAft>
                <a:spcPts val="0"/>
              </a:spcAft>
              <a:buSzPts val="1100"/>
              <a:buChar char="●"/>
            </a:pPr>
            <a:r>
              <a:rPr lang="en"/>
              <a:t>Begin to notice your arms at your side</a:t>
            </a:r>
            <a:endParaRPr/>
          </a:p>
          <a:p>
            <a:pPr marL="457200" lvl="0" indent="-298450" algn="l" rtl="0">
              <a:spcBef>
                <a:spcPts val="0"/>
              </a:spcBef>
              <a:spcAft>
                <a:spcPts val="0"/>
              </a:spcAft>
              <a:buSzPts val="1100"/>
              <a:buChar char="●"/>
            </a:pPr>
            <a:r>
              <a:rPr lang="en"/>
              <a:t>Draw your attention out to your hands and fingertips</a:t>
            </a:r>
            <a:endParaRPr/>
          </a:p>
          <a:p>
            <a:pPr marL="457200" lvl="0" indent="-298450" algn="l" rtl="0">
              <a:spcBef>
                <a:spcPts val="0"/>
              </a:spcBef>
              <a:spcAft>
                <a:spcPts val="0"/>
              </a:spcAft>
              <a:buSzPts val="1100"/>
              <a:buChar char="●"/>
            </a:pPr>
            <a:r>
              <a:rPr lang="en"/>
              <a:t>Let the spotlight now guide you further down to your legs</a:t>
            </a:r>
            <a:endParaRPr/>
          </a:p>
          <a:p>
            <a:pPr marL="457200" lvl="0" indent="-298450" algn="l" rtl="0">
              <a:spcBef>
                <a:spcPts val="0"/>
              </a:spcBef>
              <a:spcAft>
                <a:spcPts val="0"/>
              </a:spcAft>
              <a:buSzPts val="1100"/>
              <a:buChar char="●"/>
            </a:pPr>
            <a:r>
              <a:rPr lang="en"/>
              <a:t>If you’re seated or lying down, notice how your legs feels as it supports your posture</a:t>
            </a:r>
            <a:endParaRPr/>
          </a:p>
          <a:p>
            <a:pPr marL="914400" lvl="1" indent="-298450" algn="l" rtl="0">
              <a:spcBef>
                <a:spcPts val="0"/>
              </a:spcBef>
              <a:spcAft>
                <a:spcPts val="0"/>
              </a:spcAft>
              <a:buSzPts val="1100"/>
              <a:buChar char="○"/>
            </a:pPr>
            <a:r>
              <a:rPr lang="en"/>
              <a:t>If you’re standing notice how your legs support your body</a:t>
            </a:r>
            <a:endParaRPr/>
          </a:p>
          <a:p>
            <a:pPr marL="457200" lvl="0" indent="-298450" algn="l" rtl="0">
              <a:spcBef>
                <a:spcPts val="0"/>
              </a:spcBef>
              <a:spcAft>
                <a:spcPts val="0"/>
              </a:spcAft>
              <a:buSzPts val="1100"/>
              <a:buChar char="●"/>
            </a:pPr>
            <a:r>
              <a:rPr lang="en"/>
              <a:t>As you guide your attention down feel notice how your knees are doing, then follow the spotlight down to your feet and toes</a:t>
            </a:r>
            <a:endParaRPr/>
          </a:p>
          <a:p>
            <a:pPr marL="0" lvl="0" indent="0" algn="l" rtl="0">
              <a:spcBef>
                <a:spcPts val="0"/>
              </a:spcBef>
              <a:spcAft>
                <a:spcPts val="0"/>
              </a:spcAft>
              <a:buNone/>
            </a:pPr>
            <a:endParaRPr/>
          </a:p>
          <a:p>
            <a:pPr marL="0" lvl="0" indent="0" algn="l" rtl="0">
              <a:spcBef>
                <a:spcPts val="0"/>
              </a:spcBef>
              <a:spcAft>
                <a:spcPts val="0"/>
              </a:spcAft>
              <a:buNone/>
            </a:pPr>
            <a:r>
              <a:rPr lang="en"/>
              <a:t>Now take a step back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86fb76d326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86fb76d326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Now take a step back and collect your breath. Cycle through a full breath.</a:t>
            </a:r>
            <a:endParaRPr/>
          </a:p>
          <a:p>
            <a:pPr marL="0" lvl="0" indent="0" algn="l" rtl="0">
              <a:spcBef>
                <a:spcPts val="0"/>
              </a:spcBef>
              <a:spcAft>
                <a:spcPts val="0"/>
              </a:spcAft>
              <a:buNone/>
            </a:pPr>
            <a:endParaRPr/>
          </a:p>
          <a:p>
            <a:pPr marL="0" lvl="0" indent="0" algn="l" rtl="0">
              <a:spcBef>
                <a:spcPts val="0"/>
              </a:spcBef>
              <a:spcAft>
                <a:spcPts val="0"/>
              </a:spcAft>
              <a:buNone/>
            </a:pPr>
            <a:r>
              <a:rPr lang="en"/>
              <a:t>As you expand your awareness, now to your entire body, imagine the spotlight aperture widening, shedding light on more area around you. </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
              <a:t>Thank you.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5497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7f991fa998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7f991fa998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7f991fa998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7f991fa998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7f991fa998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7f991fa998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7f991fa998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7f991fa998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7f991fa998_0_1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7f991fa998_0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7f991fa998_0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7f991fa998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160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160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160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160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160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160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160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1600"/>
              </a:spcBef>
              <a:spcAft>
                <a:spcPts val="160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no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1600"/>
              </a:spcBef>
              <a:spcAft>
                <a:spcPts val="0"/>
              </a:spcAft>
              <a:buClr>
                <a:schemeClr val="accent1"/>
              </a:buClr>
              <a:buSzPts val="1400"/>
              <a:buChar char="○"/>
              <a:defRPr>
                <a:solidFill>
                  <a:schemeClr val="accent1"/>
                </a:solidFill>
                <a:highlight>
                  <a:schemeClr val="lt1"/>
                </a:highlight>
              </a:defRPr>
            </a:lvl2pPr>
            <a:lvl3pPr marL="1371600" lvl="2" indent="-317500">
              <a:spcBef>
                <a:spcPts val="1600"/>
              </a:spcBef>
              <a:spcAft>
                <a:spcPts val="0"/>
              </a:spcAft>
              <a:buClr>
                <a:schemeClr val="accent1"/>
              </a:buClr>
              <a:buSzPts val="1400"/>
              <a:buChar char="■"/>
              <a:defRPr>
                <a:solidFill>
                  <a:schemeClr val="accent1"/>
                </a:solidFill>
                <a:highlight>
                  <a:schemeClr val="lt1"/>
                </a:highlight>
              </a:defRPr>
            </a:lvl3pPr>
            <a:lvl4pPr marL="1828800" lvl="3" indent="-317500">
              <a:spcBef>
                <a:spcPts val="1600"/>
              </a:spcBef>
              <a:spcAft>
                <a:spcPts val="0"/>
              </a:spcAft>
              <a:buClr>
                <a:schemeClr val="accent1"/>
              </a:buClr>
              <a:buSzPts val="1400"/>
              <a:buChar char="●"/>
              <a:defRPr>
                <a:solidFill>
                  <a:schemeClr val="accent1"/>
                </a:solidFill>
                <a:highlight>
                  <a:schemeClr val="lt1"/>
                </a:highlight>
              </a:defRPr>
            </a:lvl4pPr>
            <a:lvl5pPr marL="2286000" lvl="4" indent="-317500">
              <a:spcBef>
                <a:spcPts val="1600"/>
              </a:spcBef>
              <a:spcAft>
                <a:spcPts val="0"/>
              </a:spcAft>
              <a:buClr>
                <a:schemeClr val="accent1"/>
              </a:buClr>
              <a:buSzPts val="1400"/>
              <a:buChar char="○"/>
              <a:defRPr>
                <a:solidFill>
                  <a:schemeClr val="accent1"/>
                </a:solidFill>
                <a:highlight>
                  <a:schemeClr val="lt1"/>
                </a:highlight>
              </a:defRPr>
            </a:lvl5pPr>
            <a:lvl6pPr marL="2743200" lvl="5" indent="-317500">
              <a:spcBef>
                <a:spcPts val="1600"/>
              </a:spcBef>
              <a:spcAft>
                <a:spcPts val="0"/>
              </a:spcAft>
              <a:buClr>
                <a:schemeClr val="accent1"/>
              </a:buClr>
              <a:buSzPts val="1400"/>
              <a:buChar char="■"/>
              <a:defRPr>
                <a:solidFill>
                  <a:schemeClr val="accent1"/>
                </a:solidFill>
                <a:highlight>
                  <a:schemeClr val="lt1"/>
                </a:highlight>
              </a:defRPr>
            </a:lvl6pPr>
            <a:lvl7pPr marL="3200400" lvl="6" indent="-317500">
              <a:spcBef>
                <a:spcPts val="1600"/>
              </a:spcBef>
              <a:spcAft>
                <a:spcPts val="0"/>
              </a:spcAft>
              <a:buClr>
                <a:schemeClr val="accent1"/>
              </a:buClr>
              <a:buSzPts val="1400"/>
              <a:buChar char="●"/>
              <a:defRPr>
                <a:solidFill>
                  <a:schemeClr val="accent1"/>
                </a:solidFill>
                <a:highlight>
                  <a:schemeClr val="lt1"/>
                </a:highlight>
              </a:defRPr>
            </a:lvl7pPr>
            <a:lvl8pPr marL="3657600" lvl="7" indent="-317500">
              <a:spcBef>
                <a:spcPts val="1600"/>
              </a:spcBef>
              <a:spcAft>
                <a:spcPts val="0"/>
              </a:spcAft>
              <a:buClr>
                <a:schemeClr val="accent1"/>
              </a:buClr>
              <a:buSzPts val="1400"/>
              <a:buChar char="○"/>
              <a:defRPr>
                <a:solidFill>
                  <a:schemeClr val="accent1"/>
                </a:solidFill>
                <a:highlight>
                  <a:schemeClr val="lt1"/>
                </a:highlight>
              </a:defRPr>
            </a:lvl8pPr>
            <a:lvl9pPr marL="4114800" lvl="8" indent="-317500">
              <a:spcBef>
                <a:spcPts val="1600"/>
              </a:spcBef>
              <a:spcAft>
                <a:spcPts val="160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http://www.srln.org/"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srln.org/"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Meditation</a:t>
            </a:r>
            <a:endParaRPr dirty="0"/>
          </a:p>
        </p:txBody>
      </p:sp>
      <p:sp>
        <p:nvSpPr>
          <p:cNvPr id="57" name="Google Shape;57;p13"/>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It can help.</a:t>
            </a:r>
          </a:p>
          <a:p>
            <a:pPr marL="0" lvl="0" indent="0" algn="ctr" rtl="0">
              <a:spcBef>
                <a:spcPts val="0"/>
              </a:spcBef>
              <a:spcAft>
                <a:spcPts val="0"/>
              </a:spcAft>
              <a:buNone/>
            </a:pPr>
            <a:r>
              <a:rPr lang="en" sz="1200" b="0" i="1" dirty="0"/>
              <a:t>Eduardo Gonzalez</a:t>
            </a:r>
          </a:p>
          <a:p>
            <a:pPr marL="0" lvl="0" indent="0" algn="ctr" rtl="0">
              <a:spcBef>
                <a:spcPts val="0"/>
              </a:spcBef>
              <a:spcAft>
                <a:spcPts val="0"/>
              </a:spcAft>
              <a:buNone/>
            </a:pPr>
            <a:r>
              <a:rPr lang="en" sz="1200" b="0" i="1" dirty="0"/>
              <a:t>Projects Manager</a:t>
            </a:r>
            <a:endParaRPr sz="1200" b="0" i="1" dirty="0"/>
          </a:p>
        </p:txBody>
      </p:sp>
      <p:sp>
        <p:nvSpPr>
          <p:cNvPr id="2" name="Slide Number Placeholder 1">
            <a:extLst>
              <a:ext uri="{FF2B5EF4-FFF2-40B4-BE49-F238E27FC236}">
                <a16:creationId xmlns:a16="http://schemas.microsoft.com/office/drawing/2014/main" id="{0E8BC2B3-DF47-2444-9820-F3B09CA7834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a:t>
            </a:fld>
            <a:endParaRPr lang="en"/>
          </a:p>
        </p:txBody>
      </p:sp>
      <p:sp>
        <p:nvSpPr>
          <p:cNvPr id="3" name="TextBox 2">
            <a:extLst>
              <a:ext uri="{FF2B5EF4-FFF2-40B4-BE49-F238E27FC236}">
                <a16:creationId xmlns:a16="http://schemas.microsoft.com/office/drawing/2014/main" id="{2C1D9467-6C66-6043-87FC-AACBE805A434}"/>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111" name="Google Shape;111;p22"/>
          <p:cNvSpPr txBox="1">
            <a:spLocks noGrp="1"/>
          </p:cNvSpPr>
          <p:nvPr>
            <p:ph type="body" idx="1"/>
          </p:nvPr>
        </p:nvSpPr>
        <p:spPr>
          <a:xfrm>
            <a:off x="2489800" y="1429750"/>
            <a:ext cx="4260300" cy="3179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AutoNum type="arabicPeriod"/>
            </a:pPr>
            <a:r>
              <a:rPr lang="en"/>
              <a:t>Find a comfortable place to sit - or decide on a menial task like walking, dishes, or folding laundry. </a:t>
            </a:r>
            <a:endParaRPr/>
          </a:p>
          <a:p>
            <a:pPr marL="457200" lvl="0" indent="-304800" algn="l" rtl="0">
              <a:spcBef>
                <a:spcPts val="0"/>
              </a:spcBef>
              <a:spcAft>
                <a:spcPts val="0"/>
              </a:spcAft>
              <a:buSzPts val="1200"/>
              <a:buAutoNum type="arabicPeriod"/>
            </a:pPr>
            <a:r>
              <a:rPr lang="en"/>
              <a:t>Take three deep breaths to settle into your body.</a:t>
            </a:r>
            <a:endParaRPr/>
          </a:p>
          <a:p>
            <a:pPr marL="457200" lvl="0" indent="-304800" algn="l" rtl="0">
              <a:spcBef>
                <a:spcPts val="0"/>
              </a:spcBef>
              <a:spcAft>
                <a:spcPts val="0"/>
              </a:spcAft>
              <a:buSzPts val="1200"/>
              <a:buAutoNum type="arabicPeriod"/>
            </a:pPr>
            <a:r>
              <a:rPr lang="en"/>
              <a:t>Always start by focusing on your breath</a:t>
            </a:r>
            <a:endParaRPr/>
          </a:p>
          <a:p>
            <a:pPr marL="457200" lvl="0" indent="-304800" algn="l" rtl="0">
              <a:spcBef>
                <a:spcPts val="0"/>
              </a:spcBef>
              <a:spcAft>
                <a:spcPts val="0"/>
              </a:spcAft>
              <a:buSzPts val="1200"/>
              <a:buAutoNum type="arabicPeriod"/>
            </a:pPr>
            <a:r>
              <a:rPr lang="en"/>
              <a:t>Inhale 3 seconds, and steadily exhale for 3 seconds, keeping your breath constant.</a:t>
            </a:r>
            <a:endParaRPr/>
          </a:p>
          <a:p>
            <a:pPr marL="457200" lvl="0" indent="-304800" algn="l" rtl="0">
              <a:spcBef>
                <a:spcPts val="0"/>
              </a:spcBef>
              <a:spcAft>
                <a:spcPts val="0"/>
              </a:spcAft>
              <a:buSzPts val="1200"/>
              <a:buAutoNum type="arabicPeriod"/>
            </a:pPr>
            <a:r>
              <a:rPr lang="en"/>
              <a:t>If your mind wanders, kindly and gently return your attention to your breath.</a:t>
            </a:r>
            <a:endParaRPr/>
          </a:p>
          <a:p>
            <a:pPr marL="0" lvl="0" indent="0" algn="ctr" rtl="0">
              <a:spcBef>
                <a:spcPts val="1600"/>
              </a:spcBef>
              <a:spcAft>
                <a:spcPts val="1600"/>
              </a:spcAft>
              <a:buNone/>
            </a:pPr>
            <a:endParaRPr/>
          </a:p>
        </p:txBody>
      </p:sp>
      <p:sp>
        <p:nvSpPr>
          <p:cNvPr id="2" name="Slide Number Placeholder 1">
            <a:extLst>
              <a:ext uri="{FF2B5EF4-FFF2-40B4-BE49-F238E27FC236}">
                <a16:creationId xmlns:a16="http://schemas.microsoft.com/office/drawing/2014/main" id="{1C1CE42A-7254-FE41-967E-B2098EAB33B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
        <p:nvSpPr>
          <p:cNvPr id="5" name="TextBox 4">
            <a:extLst>
              <a:ext uri="{FF2B5EF4-FFF2-40B4-BE49-F238E27FC236}">
                <a16:creationId xmlns:a16="http://schemas.microsoft.com/office/drawing/2014/main" id="{9B4AF499-11E1-544B-A9A7-6C38D678D970}"/>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117" name="Google Shape;117;p23"/>
          <p:cNvSpPr txBox="1">
            <a:spLocks noGrp="1"/>
          </p:cNvSpPr>
          <p:nvPr>
            <p:ph type="body" idx="1"/>
          </p:nvPr>
        </p:nvSpPr>
        <p:spPr>
          <a:xfrm>
            <a:off x="2287650" y="1434875"/>
            <a:ext cx="4568700" cy="3179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ctr" rtl="0">
              <a:spcBef>
                <a:spcPts val="1600"/>
              </a:spcBef>
              <a:spcAft>
                <a:spcPts val="1600"/>
              </a:spcAft>
              <a:buNone/>
            </a:pPr>
            <a:r>
              <a:rPr lang="en"/>
              <a:t>Do this for 5 minutes when you need it until you can comfortably extend your practice time</a:t>
            </a:r>
            <a:endParaRPr/>
          </a:p>
        </p:txBody>
      </p:sp>
      <p:sp>
        <p:nvSpPr>
          <p:cNvPr id="2" name="Slide Number Placeholder 1">
            <a:extLst>
              <a:ext uri="{FF2B5EF4-FFF2-40B4-BE49-F238E27FC236}">
                <a16:creationId xmlns:a16="http://schemas.microsoft.com/office/drawing/2014/main" id="{3CCE3878-0EBB-9D47-A232-7F9E96DF4A9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
        <p:nvSpPr>
          <p:cNvPr id="5" name="TextBox 4">
            <a:extLst>
              <a:ext uri="{FF2B5EF4-FFF2-40B4-BE49-F238E27FC236}">
                <a16:creationId xmlns:a16="http://schemas.microsoft.com/office/drawing/2014/main" id="{0385D9D2-14EE-204A-9566-3210BB96C34E}"/>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2049900" y="1378950"/>
            <a:ext cx="5044200" cy="2385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a:ea typeface="Comfortaa"/>
                <a:cs typeface="Comfortaa"/>
                <a:sym typeface="Comfortaa"/>
              </a:rPr>
              <a:t>Meditation Exercise</a:t>
            </a:r>
            <a:endParaRPr dirty="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D84879D6-06B4-7641-AFFA-5941237CB27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
        <p:nvSpPr>
          <p:cNvPr id="4" name="TextBox 3">
            <a:extLst>
              <a:ext uri="{FF2B5EF4-FFF2-40B4-BE49-F238E27FC236}">
                <a16:creationId xmlns:a16="http://schemas.microsoft.com/office/drawing/2014/main" id="{54DD9740-651D-1C41-920F-88B27F1895B5}"/>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7">
            <a:hlinkClick r:id="rId3" action="ppaction://hlinksldjump"/>
          </p:cNvPr>
          <p:cNvSpPr txBox="1"/>
          <p:nvPr/>
        </p:nvSpPr>
        <p:spPr>
          <a:xfrm>
            <a:off x="1020900" y="2060700"/>
            <a:ext cx="7102200" cy="1022100"/>
          </a:xfrm>
          <a:prstGeom prst="rect">
            <a:avLst/>
          </a:prstGeom>
          <a:noFill/>
          <a:ln w="19050"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chemeClr val="lt1"/>
                </a:solidFill>
                <a:latin typeface="Comfortaa"/>
                <a:ea typeface="Comfortaa"/>
                <a:cs typeface="Comfortaa"/>
                <a:sym typeface="Comfortaa"/>
              </a:rPr>
              <a:t>Loving-Kindness</a:t>
            </a:r>
            <a:endParaRPr sz="2000">
              <a:latin typeface="Source Code Pro"/>
              <a:ea typeface="Source Code Pro"/>
              <a:cs typeface="Source Code Pro"/>
              <a:sym typeface="Source Code Pro"/>
            </a:endParaRPr>
          </a:p>
        </p:txBody>
      </p:sp>
      <p:sp>
        <p:nvSpPr>
          <p:cNvPr id="2" name="Slide Number Placeholder 1">
            <a:extLst>
              <a:ext uri="{FF2B5EF4-FFF2-40B4-BE49-F238E27FC236}">
                <a16:creationId xmlns:a16="http://schemas.microsoft.com/office/drawing/2014/main" id="{CBEF73ED-7383-854A-9BBA-B3FA7E5F64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
        <p:nvSpPr>
          <p:cNvPr id="4" name="TextBox 3">
            <a:extLst>
              <a:ext uri="{FF2B5EF4-FFF2-40B4-BE49-F238E27FC236}">
                <a16:creationId xmlns:a16="http://schemas.microsoft.com/office/drawing/2014/main" id="{29EAE4D3-03C3-744A-9507-7BAD14E2763D}"/>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4"/>
              </a:rPr>
              <a:t>Self-Represented Litigation Network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Settle in and get comfortable</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993C6E8F-290D-3E4E-AAB5-94113BC8842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
        <p:nvSpPr>
          <p:cNvPr id="4" name="TextBox 3">
            <a:extLst>
              <a:ext uri="{FF2B5EF4-FFF2-40B4-BE49-F238E27FC236}">
                <a16:creationId xmlns:a16="http://schemas.microsoft.com/office/drawing/2014/main" id="{A17114F3-923B-944F-9E32-DB4143A54F39}"/>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Take a deep breath</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472226F1-1671-E747-BA47-9FCF4675720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
        <p:nvSpPr>
          <p:cNvPr id="4" name="TextBox 3">
            <a:extLst>
              <a:ext uri="{FF2B5EF4-FFF2-40B4-BE49-F238E27FC236}">
                <a16:creationId xmlns:a16="http://schemas.microsoft.com/office/drawing/2014/main" id="{49F87FE6-E0FA-854F-A3D1-03ABECC2D2D0}"/>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8"/>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Find your place of kindness</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E3C97EB4-9104-C145-B7ED-B17B19C81DB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
        <p:nvSpPr>
          <p:cNvPr id="4" name="TextBox 3">
            <a:extLst>
              <a:ext uri="{FF2B5EF4-FFF2-40B4-BE49-F238E27FC236}">
                <a16:creationId xmlns:a16="http://schemas.microsoft.com/office/drawing/2014/main" id="{CE2531D0-2D82-C94D-B58E-9F1064A2CBB7}"/>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9"/>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Self</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EFE6C0D4-0807-B24B-8932-201E6A8DB29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
        <p:nvSpPr>
          <p:cNvPr id="4" name="TextBox 3">
            <a:extLst>
              <a:ext uri="{FF2B5EF4-FFF2-40B4-BE49-F238E27FC236}">
                <a16:creationId xmlns:a16="http://schemas.microsoft.com/office/drawing/2014/main" id="{886761F4-539E-9043-A413-BD25E970BCD1}"/>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0"/>
          <p:cNvSpPr txBox="1">
            <a:spLocks noGrp="1"/>
          </p:cNvSpPr>
          <p:nvPr>
            <p:ph type="title"/>
          </p:nvPr>
        </p:nvSpPr>
        <p:spPr>
          <a:xfrm>
            <a:off x="497700" y="526350"/>
            <a:ext cx="81486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000">
                <a:latin typeface="Comfortaa"/>
                <a:ea typeface="Comfortaa"/>
                <a:cs typeface="Comfortaa"/>
                <a:sym typeface="Comfortaa"/>
              </a:rPr>
              <a:t>May I be filled with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I be held in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I feel connected and calm</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I be happy</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I accept myself as I am</a:t>
            </a:r>
            <a:endParaRPr sz="30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297E81B0-729A-7648-B4A4-16FDE444B54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
        <p:nvSpPr>
          <p:cNvPr id="4" name="TextBox 3">
            <a:extLst>
              <a:ext uri="{FF2B5EF4-FFF2-40B4-BE49-F238E27FC236}">
                <a16:creationId xmlns:a16="http://schemas.microsoft.com/office/drawing/2014/main" id="{295D4241-8BFC-D645-982E-41F14685FFF6}"/>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1"/>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a dear loved one</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A8A1F311-46D6-7D42-8ED6-C2629CF884D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
        <p:nvSpPr>
          <p:cNvPr id="4" name="TextBox 3">
            <a:extLst>
              <a:ext uri="{FF2B5EF4-FFF2-40B4-BE49-F238E27FC236}">
                <a16:creationId xmlns:a16="http://schemas.microsoft.com/office/drawing/2014/main" id="{47DBADE4-F975-D045-84CB-4648F87A57B3}"/>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What is mediation?</a:t>
            </a:r>
            <a:endParaRPr/>
          </a:p>
        </p:txBody>
      </p:sp>
      <p:sp>
        <p:nvSpPr>
          <p:cNvPr id="63" name="Google Shape;63;p14"/>
          <p:cNvSpPr txBox="1">
            <a:spLocks noGrp="1"/>
          </p:cNvSpPr>
          <p:nvPr>
            <p:ph type="body" idx="1"/>
          </p:nvPr>
        </p:nvSpPr>
        <p:spPr>
          <a:xfrm>
            <a:off x="311700" y="1228675"/>
            <a:ext cx="8520600" cy="84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a:t>Meditation is the </a:t>
            </a:r>
            <a:r>
              <a:rPr lang="en" sz="2000" b="1"/>
              <a:t>practice</a:t>
            </a:r>
            <a:r>
              <a:rPr lang="en" sz="2000"/>
              <a:t> of focusing one’s mind for a period of time.</a:t>
            </a:r>
            <a:endParaRPr sz="2000"/>
          </a:p>
          <a:p>
            <a:pPr marL="0" lvl="0" indent="0" algn="ctr" rtl="0">
              <a:spcBef>
                <a:spcPts val="1600"/>
              </a:spcBef>
              <a:spcAft>
                <a:spcPts val="0"/>
              </a:spcAft>
              <a:buNone/>
            </a:pPr>
            <a:endParaRPr/>
          </a:p>
          <a:p>
            <a:pPr marL="0" lvl="0" indent="0" algn="ctr" rtl="0">
              <a:spcBef>
                <a:spcPts val="1600"/>
              </a:spcBef>
              <a:spcAft>
                <a:spcPts val="0"/>
              </a:spcAft>
              <a:buNone/>
            </a:pPr>
            <a:endParaRPr/>
          </a:p>
          <a:p>
            <a:pPr marL="0" lvl="0" indent="0" algn="ctr" rtl="0">
              <a:spcBef>
                <a:spcPts val="1600"/>
              </a:spcBef>
              <a:spcAft>
                <a:spcPts val="1600"/>
              </a:spcAft>
              <a:buNone/>
            </a:pPr>
            <a:endParaRPr/>
          </a:p>
        </p:txBody>
      </p:sp>
      <p:graphicFrame>
        <p:nvGraphicFramePr>
          <p:cNvPr id="64" name="Google Shape;64;p14"/>
          <p:cNvGraphicFramePr/>
          <p:nvPr/>
        </p:nvGraphicFramePr>
        <p:xfrm>
          <a:off x="732925" y="2173000"/>
          <a:ext cx="7678150" cy="1897900"/>
        </p:xfrm>
        <a:graphic>
          <a:graphicData uri="http://schemas.openxmlformats.org/drawingml/2006/table">
            <a:tbl>
              <a:tblPr>
                <a:noFill/>
                <a:tableStyleId>{C6BFAAC9-3AF8-4196-BE14-4374F68D4F4B}</a:tableStyleId>
              </a:tblPr>
              <a:tblGrid>
                <a:gridCol w="3839075">
                  <a:extLst>
                    <a:ext uri="{9D8B030D-6E8A-4147-A177-3AD203B41FA5}">
                      <a16:colId xmlns:a16="http://schemas.microsoft.com/office/drawing/2014/main" val="20000"/>
                    </a:ext>
                  </a:extLst>
                </a:gridCol>
                <a:gridCol w="3839075">
                  <a:extLst>
                    <a:ext uri="{9D8B030D-6E8A-4147-A177-3AD203B41FA5}">
                      <a16:colId xmlns:a16="http://schemas.microsoft.com/office/drawing/2014/main" val="20001"/>
                    </a:ext>
                  </a:extLst>
                </a:gridCol>
              </a:tblGrid>
              <a:tr h="1897900">
                <a:tc>
                  <a:txBody>
                    <a:bodyPr/>
                    <a:lstStyle/>
                    <a:p>
                      <a:pPr marL="0" lvl="0" indent="0" algn="l" rtl="0">
                        <a:lnSpc>
                          <a:spcPct val="115000"/>
                        </a:lnSpc>
                        <a:spcBef>
                          <a:spcPts val="0"/>
                        </a:spcBef>
                        <a:spcAft>
                          <a:spcPts val="0"/>
                        </a:spcAft>
                        <a:buNone/>
                      </a:pPr>
                      <a:r>
                        <a:rPr lang="en" sz="1800">
                          <a:solidFill>
                            <a:schemeClr val="dk2"/>
                          </a:solidFill>
                          <a:latin typeface="Source Code Pro"/>
                          <a:ea typeface="Source Code Pro"/>
                          <a:cs typeface="Source Code Pro"/>
                          <a:sym typeface="Source Code Pro"/>
                        </a:rPr>
                        <a:t>Uses: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160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Spiritual or religious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Managing stress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Introspection</a:t>
                      </a:r>
                      <a:endParaRPr/>
                    </a:p>
                  </a:txBody>
                  <a:tcPr marL="91425" marR="91425" marT="91425" marB="91425"/>
                </a:tc>
                <a:tc>
                  <a:txBody>
                    <a:bodyPr/>
                    <a:lstStyle/>
                    <a:p>
                      <a:pPr marL="0" lvl="0" indent="0" algn="l" rtl="0">
                        <a:lnSpc>
                          <a:spcPct val="115000"/>
                        </a:lnSpc>
                        <a:spcBef>
                          <a:spcPts val="0"/>
                        </a:spcBef>
                        <a:spcAft>
                          <a:spcPts val="0"/>
                        </a:spcAft>
                        <a:buNone/>
                      </a:pPr>
                      <a:r>
                        <a:rPr lang="en" sz="1800">
                          <a:solidFill>
                            <a:schemeClr val="dk2"/>
                          </a:solidFill>
                          <a:latin typeface="Source Code Pro"/>
                          <a:ea typeface="Source Code Pro"/>
                          <a:cs typeface="Source Code Pro"/>
                          <a:sym typeface="Source Code Pro"/>
                        </a:rPr>
                        <a:t>Types: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160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Mindfulness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Loving Kindness</a:t>
                      </a:r>
                      <a:endParaRPr sz="1800">
                        <a:solidFill>
                          <a:schemeClr val="dk2"/>
                        </a:solidFill>
                        <a:latin typeface="Source Code Pro"/>
                        <a:ea typeface="Source Code Pro"/>
                        <a:cs typeface="Source Code Pro"/>
                        <a:sym typeface="Source Code Pro"/>
                      </a:endParaRPr>
                    </a:p>
                    <a:p>
                      <a:pPr marL="457200" lvl="0" indent="-342900" algn="l" rtl="0">
                        <a:lnSpc>
                          <a:spcPct val="115000"/>
                        </a:lnSpc>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Guided Meditation</a:t>
                      </a:r>
                      <a:endParaRPr sz="1800">
                        <a:solidFill>
                          <a:schemeClr val="dk2"/>
                        </a:solidFill>
                        <a:latin typeface="Source Code Pro"/>
                        <a:ea typeface="Source Code Pro"/>
                        <a:cs typeface="Source Code Pro"/>
                        <a:sym typeface="Source Code Pro"/>
                      </a:endParaRPr>
                    </a:p>
                  </a:txBody>
                  <a:tcPr marL="91425" marR="91425" marT="91425" marB="91425"/>
                </a:tc>
                <a:extLst>
                  <a:ext uri="{0D108BD9-81ED-4DB2-BD59-A6C34878D82A}">
                    <a16:rowId xmlns:a16="http://schemas.microsoft.com/office/drawing/2014/main" val="10000"/>
                  </a:ext>
                </a:extLst>
              </a:tr>
            </a:tbl>
          </a:graphicData>
        </a:graphic>
      </p:graphicFrame>
      <p:sp>
        <p:nvSpPr>
          <p:cNvPr id="65" name="Google Shape;65;p14"/>
          <p:cNvSpPr txBox="1"/>
          <p:nvPr/>
        </p:nvSpPr>
        <p:spPr>
          <a:xfrm>
            <a:off x="733000" y="4261500"/>
            <a:ext cx="7678200" cy="44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Source Code Pro"/>
                <a:ea typeface="Source Code Pro"/>
                <a:cs typeface="Source Code Pro"/>
                <a:sym typeface="Source Code Pro"/>
              </a:rPr>
              <a:t>https://www.everydayhealth.com/meditation/types/</a:t>
            </a:r>
            <a:endParaRPr>
              <a:latin typeface="Source Code Pro"/>
              <a:ea typeface="Source Code Pro"/>
              <a:cs typeface="Source Code Pro"/>
              <a:sym typeface="Source Code Pro"/>
            </a:endParaRPr>
          </a:p>
        </p:txBody>
      </p:sp>
      <p:sp>
        <p:nvSpPr>
          <p:cNvPr id="2" name="Slide Number Placeholder 1">
            <a:extLst>
              <a:ext uri="{FF2B5EF4-FFF2-40B4-BE49-F238E27FC236}">
                <a16:creationId xmlns:a16="http://schemas.microsoft.com/office/drawing/2014/main" id="{F52AC08C-44C3-5845-B6CE-B991C060CF5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
        <p:nvSpPr>
          <p:cNvPr id="7" name="TextBox 6">
            <a:extLst>
              <a:ext uri="{FF2B5EF4-FFF2-40B4-BE49-F238E27FC236}">
                <a16:creationId xmlns:a16="http://schemas.microsoft.com/office/drawing/2014/main" id="{96A7988B-FC60-B446-9F44-BCF3CE790604}"/>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2"/>
          <p:cNvSpPr txBox="1">
            <a:spLocks noGrp="1"/>
          </p:cNvSpPr>
          <p:nvPr>
            <p:ph type="title"/>
          </p:nvPr>
        </p:nvSpPr>
        <p:spPr>
          <a:xfrm>
            <a:off x="497700" y="526350"/>
            <a:ext cx="81486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000">
                <a:latin typeface="Comfortaa"/>
                <a:ea typeface="Comfortaa"/>
                <a:cs typeface="Comfortaa"/>
                <a:sym typeface="Comfortaa"/>
              </a:rPr>
              <a:t>May you be filled with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held in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feel connected and calm</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happy</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accept yourself as you are</a:t>
            </a:r>
            <a:endParaRPr sz="30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19552447-AB14-AF4B-9AE1-7102FDF29BA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
        <p:nvSpPr>
          <p:cNvPr id="4" name="TextBox 3">
            <a:extLst>
              <a:ext uri="{FF2B5EF4-FFF2-40B4-BE49-F238E27FC236}">
                <a16:creationId xmlns:a16="http://schemas.microsoft.com/office/drawing/2014/main" id="{0BBA4B5A-B1D8-D940-A46B-059AB30FA634}"/>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3"/>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someone neutral</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28316A73-5963-A84B-ACA4-9DA68A649BA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sp>
        <p:nvSpPr>
          <p:cNvPr id="4" name="TextBox 3">
            <a:extLst>
              <a:ext uri="{FF2B5EF4-FFF2-40B4-BE49-F238E27FC236}">
                <a16:creationId xmlns:a16="http://schemas.microsoft.com/office/drawing/2014/main" id="{23883DDD-0ED9-4B4C-8173-16A004C5742E}"/>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34"/>
          <p:cNvSpPr txBox="1">
            <a:spLocks noGrp="1"/>
          </p:cNvSpPr>
          <p:nvPr>
            <p:ph type="title"/>
          </p:nvPr>
        </p:nvSpPr>
        <p:spPr>
          <a:xfrm>
            <a:off x="497700" y="526350"/>
            <a:ext cx="81486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000">
                <a:latin typeface="Comfortaa"/>
                <a:ea typeface="Comfortaa"/>
                <a:cs typeface="Comfortaa"/>
                <a:sym typeface="Comfortaa"/>
              </a:rPr>
              <a:t>May you be filled with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held in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feel connected and calm</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happy</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accept yourself as you are</a:t>
            </a:r>
            <a:endParaRPr sz="30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379B3228-D989-E548-B775-7EA24BA2F51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sp>
        <p:nvSpPr>
          <p:cNvPr id="4" name="TextBox 3">
            <a:extLst>
              <a:ext uri="{FF2B5EF4-FFF2-40B4-BE49-F238E27FC236}">
                <a16:creationId xmlns:a16="http://schemas.microsoft.com/office/drawing/2014/main" id="{EBA4883A-2CB1-C74F-BFDB-86AFFAE1A3F1}"/>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5"/>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someone difficult</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812028AC-6737-2B4E-9AE1-56FCCCC6A1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sp>
        <p:nvSpPr>
          <p:cNvPr id="4" name="TextBox 3">
            <a:extLst>
              <a:ext uri="{FF2B5EF4-FFF2-40B4-BE49-F238E27FC236}">
                <a16:creationId xmlns:a16="http://schemas.microsoft.com/office/drawing/2014/main" id="{51E6EC9E-A773-8149-AA27-95244B39C092}"/>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6"/>
          <p:cNvSpPr txBox="1">
            <a:spLocks noGrp="1"/>
          </p:cNvSpPr>
          <p:nvPr>
            <p:ph type="title"/>
          </p:nvPr>
        </p:nvSpPr>
        <p:spPr>
          <a:xfrm>
            <a:off x="497700" y="526350"/>
            <a:ext cx="81486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000">
                <a:latin typeface="Comfortaa"/>
                <a:ea typeface="Comfortaa"/>
                <a:cs typeface="Comfortaa"/>
                <a:sym typeface="Comfortaa"/>
              </a:rPr>
              <a:t>May you be filled with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held in kindness</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feel connected and calm</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be happy</a:t>
            </a:r>
            <a:endParaRPr sz="3000">
              <a:latin typeface="Comfortaa"/>
              <a:ea typeface="Comfortaa"/>
              <a:cs typeface="Comfortaa"/>
              <a:sym typeface="Comfortaa"/>
            </a:endParaRPr>
          </a:p>
          <a:p>
            <a:pPr marL="0" lvl="0" indent="0" algn="ctr" rtl="0">
              <a:spcBef>
                <a:spcPts val="0"/>
              </a:spcBef>
              <a:spcAft>
                <a:spcPts val="0"/>
              </a:spcAft>
              <a:buNone/>
            </a:pPr>
            <a:endParaRPr sz="3000">
              <a:latin typeface="Comfortaa"/>
              <a:ea typeface="Comfortaa"/>
              <a:cs typeface="Comfortaa"/>
              <a:sym typeface="Comfortaa"/>
            </a:endParaRPr>
          </a:p>
          <a:p>
            <a:pPr marL="0" lvl="0" indent="0" algn="ctr" rtl="0">
              <a:spcBef>
                <a:spcPts val="0"/>
              </a:spcBef>
              <a:spcAft>
                <a:spcPts val="0"/>
              </a:spcAft>
              <a:buNone/>
            </a:pPr>
            <a:r>
              <a:rPr lang="en" sz="3000">
                <a:latin typeface="Comfortaa"/>
                <a:ea typeface="Comfortaa"/>
                <a:cs typeface="Comfortaa"/>
                <a:sym typeface="Comfortaa"/>
              </a:rPr>
              <a:t>May you accept yourself as you are</a:t>
            </a:r>
            <a:endParaRPr sz="30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3933A82B-0C77-3A45-A78C-8C370963DFE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24</a:t>
            </a:fld>
            <a:endParaRPr lang="en"/>
          </a:p>
        </p:txBody>
      </p:sp>
      <p:sp>
        <p:nvSpPr>
          <p:cNvPr id="4" name="TextBox 3">
            <a:extLst>
              <a:ext uri="{FF2B5EF4-FFF2-40B4-BE49-F238E27FC236}">
                <a16:creationId xmlns:a16="http://schemas.microsoft.com/office/drawing/2014/main" id="{9E6A6AAD-B2AC-8442-9D83-CB4711DFA35F}"/>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7"/>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a:ea typeface="Comfortaa"/>
                <a:cs typeface="Comfortaa"/>
                <a:sym typeface="Comfortaa"/>
              </a:rPr>
              <a:t>Take a few deep breaths</a:t>
            </a:r>
            <a:endParaRPr dirty="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0F43E35B-96FC-9545-BC39-A2ED328433D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25</a:t>
            </a:fld>
            <a:endParaRPr lang="en"/>
          </a:p>
        </p:txBody>
      </p:sp>
      <p:sp>
        <p:nvSpPr>
          <p:cNvPr id="4" name="TextBox 3">
            <a:extLst>
              <a:ext uri="{FF2B5EF4-FFF2-40B4-BE49-F238E27FC236}">
                <a16:creationId xmlns:a16="http://schemas.microsoft.com/office/drawing/2014/main" id="{5BB42434-98CB-2444-9218-8EA7BCA08410}"/>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2049900" y="1378950"/>
            <a:ext cx="5044200" cy="2385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a:ea typeface="Comfortaa"/>
                <a:cs typeface="Comfortaa"/>
                <a:sym typeface="Comfortaa"/>
              </a:rPr>
              <a:t>Meditation Exercise</a:t>
            </a:r>
            <a:endParaRPr dirty="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DD1259F2-E07F-3D4D-BD67-7A54A6C7DC0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26</a:t>
            </a:fld>
            <a:endParaRPr lang="en"/>
          </a:p>
        </p:txBody>
      </p:sp>
      <p:sp>
        <p:nvSpPr>
          <p:cNvPr id="4" name="TextBox 3">
            <a:extLst>
              <a:ext uri="{FF2B5EF4-FFF2-40B4-BE49-F238E27FC236}">
                <a16:creationId xmlns:a16="http://schemas.microsoft.com/office/drawing/2014/main" id="{196C91DD-B280-5B49-9ACE-DCA9A392D51B}"/>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extLst>
      <p:ext uri="{BB962C8B-B14F-4D97-AF65-F5344CB8AC3E}">
        <p14:creationId xmlns:p14="http://schemas.microsoft.com/office/powerpoint/2010/main" val="9220322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8"/>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Self Check-in</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396F74B3-F8E6-354F-9AE8-75BF9995A19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27</a:t>
            </a:fld>
            <a:endParaRPr lang="en"/>
          </a:p>
        </p:txBody>
      </p:sp>
      <p:sp>
        <p:nvSpPr>
          <p:cNvPr id="4" name="TextBox 3">
            <a:extLst>
              <a:ext uri="{FF2B5EF4-FFF2-40B4-BE49-F238E27FC236}">
                <a16:creationId xmlns:a16="http://schemas.microsoft.com/office/drawing/2014/main" id="{177D9BB9-C0EF-9248-9914-1567D6937364}"/>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Settle in and get comfortable</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774BCA6E-B536-FF49-B6CD-DB4989EEF8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28</a:t>
            </a:fld>
            <a:endParaRPr lang="en"/>
          </a:p>
        </p:txBody>
      </p:sp>
      <p:sp>
        <p:nvSpPr>
          <p:cNvPr id="4" name="TextBox 3">
            <a:extLst>
              <a:ext uri="{FF2B5EF4-FFF2-40B4-BE49-F238E27FC236}">
                <a16:creationId xmlns:a16="http://schemas.microsoft.com/office/drawing/2014/main" id="{7AAB58F2-4A61-224F-9613-AD9D8921B335}"/>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extLst>
      <p:ext uri="{BB962C8B-B14F-4D97-AF65-F5344CB8AC3E}">
        <p14:creationId xmlns:p14="http://schemas.microsoft.com/office/powerpoint/2010/main" val="3651261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691800" y="526350"/>
            <a:ext cx="77604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Comfortaa"/>
                <a:ea typeface="Comfortaa"/>
                <a:cs typeface="Comfortaa"/>
                <a:sym typeface="Comfortaa"/>
              </a:rPr>
              <a:t>Take a deep breath</a:t>
            </a:r>
            <a:endParaRPr>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E5F5CED4-A242-DC43-8EB9-B1FB0F3E343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29</a:t>
            </a:fld>
            <a:endParaRPr lang="en"/>
          </a:p>
        </p:txBody>
      </p:sp>
      <p:sp>
        <p:nvSpPr>
          <p:cNvPr id="4" name="TextBox 3">
            <a:extLst>
              <a:ext uri="{FF2B5EF4-FFF2-40B4-BE49-F238E27FC236}">
                <a16:creationId xmlns:a16="http://schemas.microsoft.com/office/drawing/2014/main" id="{EC2D58C9-3181-4B4B-898D-6C20DA3ECD29}"/>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extLst>
      <p:ext uri="{BB962C8B-B14F-4D97-AF65-F5344CB8AC3E}">
        <p14:creationId xmlns:p14="http://schemas.microsoft.com/office/powerpoint/2010/main" val="3217965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What does meditation “do”?</a:t>
            </a:r>
            <a:endParaRPr/>
          </a:p>
        </p:txBody>
      </p:sp>
      <p:sp>
        <p:nvSpPr>
          <p:cNvPr id="71" name="Google Shape;71;p15"/>
          <p:cNvSpPr txBox="1">
            <a:spLocks noGrp="1"/>
          </p:cNvSpPr>
          <p:nvPr>
            <p:ph type="body" idx="1"/>
          </p:nvPr>
        </p:nvSpPr>
        <p:spPr>
          <a:xfrm>
            <a:off x="311700" y="1228675"/>
            <a:ext cx="83730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a:t>Practically - </a:t>
            </a:r>
            <a:endParaRPr sz="2000"/>
          </a:p>
          <a:p>
            <a:pPr marL="457200" lvl="0" indent="-355600" algn="l" rtl="0">
              <a:spcBef>
                <a:spcPts val="1600"/>
              </a:spcBef>
              <a:spcAft>
                <a:spcPts val="0"/>
              </a:spcAft>
              <a:buSzPts val="2000"/>
              <a:buChar char="●"/>
            </a:pPr>
            <a:r>
              <a:rPr lang="en" sz="2000"/>
              <a:t>Focus on goal-oriented tasks</a:t>
            </a:r>
            <a:endParaRPr sz="2000"/>
          </a:p>
          <a:p>
            <a:pPr marL="457200" lvl="0" indent="-355600" algn="l" rtl="0">
              <a:spcBef>
                <a:spcPts val="0"/>
              </a:spcBef>
              <a:spcAft>
                <a:spcPts val="0"/>
              </a:spcAft>
              <a:buSzPts val="2000"/>
              <a:buChar char="●"/>
            </a:pPr>
            <a:r>
              <a:rPr lang="en" sz="2000"/>
              <a:t>Reduced stress from external stimuli</a:t>
            </a:r>
            <a:endParaRPr sz="2000"/>
          </a:p>
          <a:p>
            <a:pPr marL="457200" lvl="0" indent="-355600" algn="l" rtl="0">
              <a:spcBef>
                <a:spcPts val="0"/>
              </a:spcBef>
              <a:spcAft>
                <a:spcPts val="0"/>
              </a:spcAft>
              <a:buSzPts val="2000"/>
              <a:buChar char="●"/>
            </a:pPr>
            <a:r>
              <a:rPr lang="en" sz="2000"/>
              <a:t>Awareness of self</a:t>
            </a:r>
            <a:endParaRPr sz="2000"/>
          </a:p>
          <a:p>
            <a:pPr marL="457200" lvl="0" indent="-355600" algn="l" rtl="0">
              <a:spcBef>
                <a:spcPts val="0"/>
              </a:spcBef>
              <a:spcAft>
                <a:spcPts val="0"/>
              </a:spcAft>
              <a:buSzPts val="2000"/>
              <a:buChar char="●"/>
            </a:pPr>
            <a:r>
              <a:rPr lang="en" sz="2000"/>
              <a:t>Increased empathy</a:t>
            </a:r>
            <a:endParaRPr sz="2000"/>
          </a:p>
        </p:txBody>
      </p:sp>
      <p:sp>
        <p:nvSpPr>
          <p:cNvPr id="2" name="Slide Number Placeholder 1">
            <a:extLst>
              <a:ext uri="{FF2B5EF4-FFF2-40B4-BE49-F238E27FC236}">
                <a16:creationId xmlns:a16="http://schemas.microsoft.com/office/drawing/2014/main" id="{82B5F3E6-5662-A34D-9085-77E1B99B9C7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
        <p:nvSpPr>
          <p:cNvPr id="5" name="TextBox 4">
            <a:extLst>
              <a:ext uri="{FF2B5EF4-FFF2-40B4-BE49-F238E27FC236}">
                <a16:creationId xmlns:a16="http://schemas.microsoft.com/office/drawing/2014/main" id="{748AD1F1-D9BD-BA48-911A-EED7D3058C4A}"/>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9"/>
          <p:cNvSpPr txBox="1">
            <a:spLocks noGrp="1"/>
          </p:cNvSpPr>
          <p:nvPr>
            <p:ph type="title"/>
          </p:nvPr>
        </p:nvSpPr>
        <p:spPr>
          <a:xfrm>
            <a:off x="1762650" y="526350"/>
            <a:ext cx="5618700" cy="40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500">
                <a:latin typeface="Comfortaa"/>
                <a:ea typeface="Comfortaa"/>
                <a:cs typeface="Comfortaa"/>
                <a:sym typeface="Comfortaa"/>
              </a:rPr>
              <a:t>Head</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Neck</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Shoulders</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Chest</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Arms</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Torso</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Legs</a:t>
            </a:r>
            <a:endParaRPr sz="3500">
              <a:latin typeface="Comfortaa"/>
              <a:ea typeface="Comfortaa"/>
              <a:cs typeface="Comfortaa"/>
              <a:sym typeface="Comfortaa"/>
            </a:endParaRPr>
          </a:p>
          <a:p>
            <a:pPr marL="0" lvl="0" indent="0" algn="ctr" rtl="0">
              <a:spcBef>
                <a:spcPts val="0"/>
              </a:spcBef>
              <a:spcAft>
                <a:spcPts val="0"/>
              </a:spcAft>
              <a:buNone/>
            </a:pPr>
            <a:r>
              <a:rPr lang="en" sz="3500">
                <a:latin typeface="Comfortaa"/>
                <a:ea typeface="Comfortaa"/>
                <a:cs typeface="Comfortaa"/>
                <a:sym typeface="Comfortaa"/>
              </a:rPr>
              <a:t>Feet</a:t>
            </a:r>
            <a:endParaRPr sz="35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9776531E-92D2-B942-86FE-B17B3714D75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30</a:t>
            </a:fld>
            <a:endParaRPr lang="en"/>
          </a:p>
        </p:txBody>
      </p:sp>
      <p:sp>
        <p:nvSpPr>
          <p:cNvPr id="4" name="TextBox 3">
            <a:extLst>
              <a:ext uri="{FF2B5EF4-FFF2-40B4-BE49-F238E27FC236}">
                <a16:creationId xmlns:a16="http://schemas.microsoft.com/office/drawing/2014/main" id="{18936884-F0D0-F544-9277-FAA550455606}"/>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40"/>
          <p:cNvSpPr txBox="1">
            <a:spLocks noGrp="1"/>
          </p:cNvSpPr>
          <p:nvPr>
            <p:ph type="title"/>
          </p:nvPr>
        </p:nvSpPr>
        <p:spPr>
          <a:xfrm>
            <a:off x="490250" y="526350"/>
            <a:ext cx="8187600" cy="40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500">
                <a:latin typeface="Comfortaa"/>
                <a:ea typeface="Comfortaa"/>
                <a:cs typeface="Comfortaa"/>
                <a:sym typeface="Comfortaa"/>
              </a:rPr>
              <a:t>Now take a step back</a:t>
            </a:r>
            <a:endParaRPr sz="5500">
              <a:latin typeface="Comfortaa"/>
              <a:ea typeface="Comfortaa"/>
              <a:cs typeface="Comfortaa"/>
              <a:sym typeface="Comfortaa"/>
            </a:endParaRPr>
          </a:p>
        </p:txBody>
      </p:sp>
      <p:sp>
        <p:nvSpPr>
          <p:cNvPr id="2" name="Slide Number Placeholder 1">
            <a:extLst>
              <a:ext uri="{FF2B5EF4-FFF2-40B4-BE49-F238E27FC236}">
                <a16:creationId xmlns:a16="http://schemas.microsoft.com/office/drawing/2014/main" id="{98A18DB8-5A73-0C46-B40F-F745580092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31</a:t>
            </a:fld>
            <a:endParaRPr lang="en"/>
          </a:p>
        </p:txBody>
      </p:sp>
      <p:sp>
        <p:nvSpPr>
          <p:cNvPr id="4" name="TextBox 3">
            <a:extLst>
              <a:ext uri="{FF2B5EF4-FFF2-40B4-BE49-F238E27FC236}">
                <a16:creationId xmlns:a16="http://schemas.microsoft.com/office/drawing/2014/main" id="{C6C5EE0D-A6B9-6645-83E0-6D5CEABBB3CA}"/>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656AD9-AF1D-C64A-ACF3-EBBCFA534E59}"/>
              </a:ext>
            </a:extLst>
          </p:cNvPr>
          <p:cNvSpPr txBox="1"/>
          <p:nvPr/>
        </p:nvSpPr>
        <p:spPr>
          <a:xfrm>
            <a:off x="3957729" y="2417861"/>
            <a:ext cx="614271" cy="307777"/>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End.</a:t>
            </a:r>
          </a:p>
        </p:txBody>
      </p:sp>
      <p:sp>
        <p:nvSpPr>
          <p:cNvPr id="3" name="Slide Number Placeholder 2">
            <a:extLst>
              <a:ext uri="{FF2B5EF4-FFF2-40B4-BE49-F238E27FC236}">
                <a16:creationId xmlns:a16="http://schemas.microsoft.com/office/drawing/2014/main" id="{FD76C656-1EBE-FF43-8DDB-B110AED20DE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32</a:t>
            </a:fld>
            <a:endParaRPr lang="en"/>
          </a:p>
        </p:txBody>
      </p:sp>
    </p:spTree>
    <p:extLst>
      <p:ext uri="{BB962C8B-B14F-4D97-AF65-F5344CB8AC3E}">
        <p14:creationId xmlns:p14="http://schemas.microsoft.com/office/powerpoint/2010/main" val="2629626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2802750" y="802500"/>
            <a:ext cx="3538500" cy="3538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So how do I do it?</a:t>
            </a:r>
            <a:endParaRPr/>
          </a:p>
        </p:txBody>
      </p:sp>
      <p:sp>
        <p:nvSpPr>
          <p:cNvPr id="2" name="Slide Number Placeholder 1">
            <a:extLst>
              <a:ext uri="{FF2B5EF4-FFF2-40B4-BE49-F238E27FC236}">
                <a16:creationId xmlns:a16="http://schemas.microsoft.com/office/drawing/2014/main" id="{08B54A12-9735-ED44-B067-C2FBD563078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
        <p:nvSpPr>
          <p:cNvPr id="4" name="TextBox 3">
            <a:extLst>
              <a:ext uri="{FF2B5EF4-FFF2-40B4-BE49-F238E27FC236}">
                <a16:creationId xmlns:a16="http://schemas.microsoft.com/office/drawing/2014/main" id="{BDEB0949-A1C2-FE4B-89EE-8D905DEAA1C1}"/>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2" name="Slide Number Placeholder 1">
            <a:extLst>
              <a:ext uri="{FF2B5EF4-FFF2-40B4-BE49-F238E27FC236}">
                <a16:creationId xmlns:a16="http://schemas.microsoft.com/office/drawing/2014/main" id="{1C96E89C-B40A-214D-B574-7283A8106EA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
        <p:nvSpPr>
          <p:cNvPr id="4" name="TextBox 3">
            <a:extLst>
              <a:ext uri="{FF2B5EF4-FFF2-40B4-BE49-F238E27FC236}">
                <a16:creationId xmlns:a16="http://schemas.microsoft.com/office/drawing/2014/main" id="{A4008E4B-2270-624A-8C94-F079BBCB55C8}"/>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87" name="Google Shape;87;p18"/>
          <p:cNvSpPr txBox="1">
            <a:spLocks noGrp="1"/>
          </p:cNvSpPr>
          <p:nvPr>
            <p:ph type="body" idx="1"/>
          </p:nvPr>
        </p:nvSpPr>
        <p:spPr>
          <a:xfrm>
            <a:off x="2489800" y="1429750"/>
            <a:ext cx="4260300" cy="3179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AutoNum type="arabicPeriod"/>
            </a:pPr>
            <a:r>
              <a:rPr lang="en"/>
              <a:t>Find a comfortable place to sit - or decide on a menial task like walking, dishes, or folding laundry. </a:t>
            </a:r>
            <a:endParaRPr/>
          </a:p>
          <a:p>
            <a:pPr marL="0" lvl="0" indent="0" algn="l" rtl="0">
              <a:spcBef>
                <a:spcPts val="1600"/>
              </a:spcBef>
              <a:spcAft>
                <a:spcPts val="1600"/>
              </a:spcAft>
              <a:buNone/>
            </a:pPr>
            <a:endParaRPr/>
          </a:p>
        </p:txBody>
      </p:sp>
      <p:sp>
        <p:nvSpPr>
          <p:cNvPr id="2" name="Slide Number Placeholder 1">
            <a:extLst>
              <a:ext uri="{FF2B5EF4-FFF2-40B4-BE49-F238E27FC236}">
                <a16:creationId xmlns:a16="http://schemas.microsoft.com/office/drawing/2014/main" id="{0B4EF009-EB2D-0044-94FF-E098ACB8352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
        <p:nvSpPr>
          <p:cNvPr id="5" name="TextBox 4">
            <a:extLst>
              <a:ext uri="{FF2B5EF4-FFF2-40B4-BE49-F238E27FC236}">
                <a16:creationId xmlns:a16="http://schemas.microsoft.com/office/drawing/2014/main" id="{2F9CD5A6-7AE8-F44C-9342-8E634DB7CCB6}"/>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93" name="Google Shape;93;p19"/>
          <p:cNvSpPr txBox="1">
            <a:spLocks noGrp="1"/>
          </p:cNvSpPr>
          <p:nvPr>
            <p:ph type="body" idx="1"/>
          </p:nvPr>
        </p:nvSpPr>
        <p:spPr>
          <a:xfrm>
            <a:off x="2489800" y="1429750"/>
            <a:ext cx="4260300" cy="3179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AutoNum type="arabicPeriod"/>
            </a:pPr>
            <a:r>
              <a:rPr lang="en"/>
              <a:t>Find a comfortable place to sit - or decide on a menial task like walking, dishes, or folding laundry. </a:t>
            </a:r>
            <a:endParaRPr/>
          </a:p>
          <a:p>
            <a:pPr marL="457200" lvl="0" indent="-304800" algn="l" rtl="0">
              <a:spcBef>
                <a:spcPts val="0"/>
              </a:spcBef>
              <a:spcAft>
                <a:spcPts val="0"/>
              </a:spcAft>
              <a:buSzPts val="1200"/>
              <a:buAutoNum type="arabicPeriod"/>
            </a:pPr>
            <a:r>
              <a:rPr lang="en"/>
              <a:t>Take three deep breaths to settle into your body.</a:t>
            </a:r>
            <a:endParaRPr/>
          </a:p>
          <a:p>
            <a:pPr marL="0" lvl="0" indent="0" algn="l" rtl="0">
              <a:spcBef>
                <a:spcPts val="1600"/>
              </a:spcBef>
              <a:spcAft>
                <a:spcPts val="1600"/>
              </a:spcAft>
              <a:buNone/>
            </a:pPr>
            <a:endParaRPr/>
          </a:p>
        </p:txBody>
      </p:sp>
      <p:sp>
        <p:nvSpPr>
          <p:cNvPr id="2" name="Slide Number Placeholder 1">
            <a:extLst>
              <a:ext uri="{FF2B5EF4-FFF2-40B4-BE49-F238E27FC236}">
                <a16:creationId xmlns:a16="http://schemas.microsoft.com/office/drawing/2014/main" id="{9D63E56A-792A-C648-9216-2E3545B82FC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
        <p:nvSpPr>
          <p:cNvPr id="5" name="TextBox 4">
            <a:extLst>
              <a:ext uri="{FF2B5EF4-FFF2-40B4-BE49-F238E27FC236}">
                <a16:creationId xmlns:a16="http://schemas.microsoft.com/office/drawing/2014/main" id="{153C5ED8-8B89-FE46-9478-B5FC790E7DD7}"/>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99" name="Google Shape;99;p20"/>
          <p:cNvSpPr txBox="1">
            <a:spLocks noGrp="1"/>
          </p:cNvSpPr>
          <p:nvPr>
            <p:ph type="body" idx="1"/>
          </p:nvPr>
        </p:nvSpPr>
        <p:spPr>
          <a:xfrm>
            <a:off x="2489800" y="1429750"/>
            <a:ext cx="4260300" cy="3179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AutoNum type="arabicPeriod"/>
            </a:pPr>
            <a:r>
              <a:rPr lang="en"/>
              <a:t>Find a comfortable place to sit - or decide on a menial task like walking, dishes, or folding laundry. </a:t>
            </a:r>
            <a:endParaRPr/>
          </a:p>
          <a:p>
            <a:pPr marL="457200" lvl="0" indent="-304800" algn="l" rtl="0">
              <a:spcBef>
                <a:spcPts val="0"/>
              </a:spcBef>
              <a:spcAft>
                <a:spcPts val="0"/>
              </a:spcAft>
              <a:buSzPts val="1200"/>
              <a:buAutoNum type="arabicPeriod"/>
            </a:pPr>
            <a:r>
              <a:rPr lang="en"/>
              <a:t>Take three deep breaths to settle into your body.</a:t>
            </a:r>
            <a:endParaRPr/>
          </a:p>
          <a:p>
            <a:pPr marL="457200" lvl="0" indent="-304800" algn="l" rtl="0">
              <a:spcBef>
                <a:spcPts val="0"/>
              </a:spcBef>
              <a:spcAft>
                <a:spcPts val="0"/>
              </a:spcAft>
              <a:buSzPts val="1200"/>
              <a:buAutoNum type="arabicPeriod"/>
            </a:pPr>
            <a:r>
              <a:rPr lang="en"/>
              <a:t>Always start by focusing on your breath</a:t>
            </a:r>
            <a:endParaRPr/>
          </a:p>
          <a:p>
            <a:pPr marL="0" lvl="0" indent="0" algn="l" rtl="0">
              <a:spcBef>
                <a:spcPts val="1600"/>
              </a:spcBef>
              <a:spcAft>
                <a:spcPts val="1600"/>
              </a:spcAft>
              <a:buNone/>
            </a:pPr>
            <a:endParaRPr/>
          </a:p>
        </p:txBody>
      </p:sp>
      <p:sp>
        <p:nvSpPr>
          <p:cNvPr id="2" name="Slide Number Placeholder 1">
            <a:extLst>
              <a:ext uri="{FF2B5EF4-FFF2-40B4-BE49-F238E27FC236}">
                <a16:creationId xmlns:a16="http://schemas.microsoft.com/office/drawing/2014/main" id="{5A3D7BD6-4E7A-E143-B60E-DB4CAF2752E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
        <p:nvSpPr>
          <p:cNvPr id="5" name="TextBox 4">
            <a:extLst>
              <a:ext uri="{FF2B5EF4-FFF2-40B4-BE49-F238E27FC236}">
                <a16:creationId xmlns:a16="http://schemas.microsoft.com/office/drawing/2014/main" id="{EC35BEDD-4D95-0846-AE82-8933E2CE80E7}"/>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2441850" y="535525"/>
            <a:ext cx="4260300"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500"/>
              <a:t>Meditation is a Practice</a:t>
            </a:r>
            <a:endParaRPr sz="3500"/>
          </a:p>
        </p:txBody>
      </p:sp>
      <p:sp>
        <p:nvSpPr>
          <p:cNvPr id="105" name="Google Shape;105;p21"/>
          <p:cNvSpPr txBox="1">
            <a:spLocks noGrp="1"/>
          </p:cNvSpPr>
          <p:nvPr>
            <p:ph type="body" idx="1"/>
          </p:nvPr>
        </p:nvSpPr>
        <p:spPr>
          <a:xfrm>
            <a:off x="2489800" y="1429750"/>
            <a:ext cx="4260300" cy="3179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AutoNum type="arabicPeriod"/>
            </a:pPr>
            <a:r>
              <a:rPr lang="en"/>
              <a:t>Find a comfortable place to sit - or decide on a menial task like walking, dishes, or folding laundry. </a:t>
            </a:r>
            <a:endParaRPr/>
          </a:p>
          <a:p>
            <a:pPr marL="457200" lvl="0" indent="-304800" algn="l" rtl="0">
              <a:spcBef>
                <a:spcPts val="0"/>
              </a:spcBef>
              <a:spcAft>
                <a:spcPts val="0"/>
              </a:spcAft>
              <a:buSzPts val="1200"/>
              <a:buAutoNum type="arabicPeriod"/>
            </a:pPr>
            <a:r>
              <a:rPr lang="en"/>
              <a:t>Take three deep breaths to settle into your body.</a:t>
            </a:r>
            <a:endParaRPr/>
          </a:p>
          <a:p>
            <a:pPr marL="457200" lvl="0" indent="-304800" algn="l" rtl="0">
              <a:spcBef>
                <a:spcPts val="0"/>
              </a:spcBef>
              <a:spcAft>
                <a:spcPts val="0"/>
              </a:spcAft>
              <a:buSzPts val="1200"/>
              <a:buAutoNum type="arabicPeriod"/>
            </a:pPr>
            <a:r>
              <a:rPr lang="en"/>
              <a:t>Always start by focusing on your breath</a:t>
            </a:r>
            <a:endParaRPr/>
          </a:p>
          <a:p>
            <a:pPr marL="457200" lvl="0" indent="-304800" algn="l" rtl="0">
              <a:spcBef>
                <a:spcPts val="0"/>
              </a:spcBef>
              <a:spcAft>
                <a:spcPts val="0"/>
              </a:spcAft>
              <a:buSzPts val="1200"/>
              <a:buAutoNum type="arabicPeriod"/>
            </a:pPr>
            <a:r>
              <a:rPr lang="en"/>
              <a:t>Inhale 3 seconds, and steadily exhale for 3 seconds, keeping your breath constant.</a:t>
            </a:r>
            <a:endParaRPr/>
          </a:p>
          <a:p>
            <a:pPr marL="0" lvl="0" indent="0" algn="l" rtl="0">
              <a:spcBef>
                <a:spcPts val="1600"/>
              </a:spcBef>
              <a:spcAft>
                <a:spcPts val="1600"/>
              </a:spcAft>
              <a:buNone/>
            </a:pPr>
            <a:endParaRPr/>
          </a:p>
        </p:txBody>
      </p:sp>
      <p:sp>
        <p:nvSpPr>
          <p:cNvPr id="2" name="Slide Number Placeholder 1">
            <a:extLst>
              <a:ext uri="{FF2B5EF4-FFF2-40B4-BE49-F238E27FC236}">
                <a16:creationId xmlns:a16="http://schemas.microsoft.com/office/drawing/2014/main" id="{323952DB-8656-0343-B18E-338267EB2BC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
        <p:nvSpPr>
          <p:cNvPr id="5" name="TextBox 4">
            <a:extLst>
              <a:ext uri="{FF2B5EF4-FFF2-40B4-BE49-F238E27FC236}">
                <a16:creationId xmlns:a16="http://schemas.microsoft.com/office/drawing/2014/main" id="{3F3F2464-37DE-9E48-A755-941534D8CACD}"/>
              </a:ext>
            </a:extLst>
          </p:cNvPr>
          <p:cNvSpPr txBox="1"/>
          <p:nvPr/>
        </p:nvSpPr>
        <p:spPr>
          <a:xfrm>
            <a:off x="311700" y="4663217"/>
            <a:ext cx="3680816" cy="307777"/>
          </a:xfrm>
          <a:prstGeom prst="rect">
            <a:avLst/>
          </a:prstGeom>
          <a:noFill/>
        </p:spPr>
        <p:txBody>
          <a:bodyPr wrap="none" rtlCol="0">
            <a:spAutoFit/>
          </a:bodyPr>
          <a:lstStyle/>
          <a:p>
            <a:r>
              <a:rPr lang="en-US" dirty="0"/>
              <a:t>© 2020 </a:t>
            </a:r>
            <a:r>
              <a:rPr lang="en-US" dirty="0">
                <a:hlinkClick r:id="rId3"/>
              </a:rPr>
              <a:t>Self-Represented Litigation Network</a:t>
            </a:r>
            <a:endParaRPr lang="en-US" dirty="0"/>
          </a:p>
        </p:txBody>
      </p:sp>
    </p:spTree>
  </p:cSld>
  <p:clrMapOvr>
    <a:masterClrMapping/>
  </p:clrMapOvr>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2985</TotalTime>
  <Words>2355</Words>
  <Application>Microsoft Macintosh PowerPoint</Application>
  <PresentationFormat>On-screen Show (16:9)</PresentationFormat>
  <Paragraphs>263</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Courier New</vt:lpstr>
      <vt:lpstr>Amatic SC</vt:lpstr>
      <vt:lpstr>Source Code Pro</vt:lpstr>
      <vt:lpstr>Comfortaa</vt:lpstr>
      <vt:lpstr>Arial</vt:lpstr>
      <vt:lpstr>Beach Day</vt:lpstr>
      <vt:lpstr>Meditation</vt:lpstr>
      <vt:lpstr>What is mediation?</vt:lpstr>
      <vt:lpstr>What does meditation “do”?</vt:lpstr>
      <vt:lpstr>So how do I do it?</vt:lpstr>
      <vt:lpstr>Meditation is a Practice</vt:lpstr>
      <vt:lpstr>Meditation is a Practice</vt:lpstr>
      <vt:lpstr>Meditation is a Practice</vt:lpstr>
      <vt:lpstr>Meditation is a Practice</vt:lpstr>
      <vt:lpstr>Meditation is a Practice</vt:lpstr>
      <vt:lpstr>Meditation is a Practice</vt:lpstr>
      <vt:lpstr>Meditation is a Practice</vt:lpstr>
      <vt:lpstr>Meditation Exercise</vt:lpstr>
      <vt:lpstr>PowerPoint Presentation</vt:lpstr>
      <vt:lpstr>Settle in and get comfortable</vt:lpstr>
      <vt:lpstr>Take a deep breath</vt:lpstr>
      <vt:lpstr>Find your place of kindness</vt:lpstr>
      <vt:lpstr>Self</vt:lpstr>
      <vt:lpstr>May I be filled with kindness  May I be held in kindness  May I feel connected and calm  May I be happy  May I accept myself as I am</vt:lpstr>
      <vt:lpstr>a dear loved one</vt:lpstr>
      <vt:lpstr>May you be filled with kindness  May you be held in kindness  May you feel connected and calm  May you be happy  May you accept yourself as you are</vt:lpstr>
      <vt:lpstr>someone neutral</vt:lpstr>
      <vt:lpstr>May you be filled with kindness  May you be held in kindness  May you feel connected and calm  May you be happy  May you accept yourself as you are</vt:lpstr>
      <vt:lpstr>someone difficult</vt:lpstr>
      <vt:lpstr>May you be filled with kindness  May you be held in kindness  May you feel connected and calm  May you be happy  May you accept yourself as you are</vt:lpstr>
      <vt:lpstr>Take a few deep breaths</vt:lpstr>
      <vt:lpstr>Meditation Exercise</vt:lpstr>
      <vt:lpstr>Self Check-in</vt:lpstr>
      <vt:lpstr>Settle in and get comfortable</vt:lpstr>
      <vt:lpstr>Take a deep breath</vt:lpstr>
      <vt:lpstr>Head Neck Shoulders Chest Arms Torso Legs Feet</vt:lpstr>
      <vt:lpstr>Now take a step back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Meditation</dc:title>
  <cp:lastModifiedBy>Eduardo Gonzalez</cp:lastModifiedBy>
  <cp:revision>10</cp:revision>
  <dcterms:modified xsi:type="dcterms:W3CDTF">2020-05-22T16:21:52Z</dcterms:modified>
</cp:coreProperties>
</file>