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70" r:id="rId4"/>
    <p:sldMasterId id="214748367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y="5143500" cx="9144000"/>
  <p:notesSz cx="6858000" cy="9144000"/>
  <p:embeddedFontLst>
    <p:embeddedFont>
      <p:font typeface="Lato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-boldItalic.fntdata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font" Target="fonts/Lato-regular.fntdata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2.xml"/><Relationship Id="rId19" Type="http://schemas.openxmlformats.org/officeDocument/2006/relationships/font" Target="fonts/Lato-italic.fntdata"/><Relationship Id="rId6" Type="http://schemas.openxmlformats.org/officeDocument/2006/relationships/notesMaster" Target="notesMasters/notesMaster1.xml"/><Relationship Id="rId18" Type="http://schemas.openxmlformats.org/officeDocument/2006/relationships/font" Target="fonts/Lato-bold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5f0e547204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5f0e547204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70c503e314_0_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70c503e314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70c503e31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70c503e31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70c503e314_0_1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70c503e314_0_1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70c503e314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70c503e314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5f0e547204_1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5f0e547204_1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75e89204b9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75e89204b9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60288a4970_1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60288a4970_1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75e89204b9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75e89204b9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75e89204b9_0_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75e89204b9_0_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56" name="Google Shape;56;p1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57" name="Google Shape;57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60" name="Google Shape;60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3" name="Google Shape;6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4" name="Google Shape;64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68" name="Google Shape;68;p17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69" name="Google Shape;69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75" name="Google Shape;75;p19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6" name="Google Shape;76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0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21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83" name="Google Shape;83;p21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84" name="Google Shape;84;p21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85" name="Google Shape;85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88" name="Google Shape;88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3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91" name="Google Shape;91;p23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92" name="Google Shape;92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rgbClr val="F7F1E5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000">
                <a:solidFill>
                  <a:schemeClr val="dk2"/>
                </a:solidFill>
              </a:defRPr>
            </a:lvl1pPr>
            <a:lvl2pPr lvl="1" rtl="0" algn="r">
              <a:buNone/>
              <a:defRPr sz="1000">
                <a:solidFill>
                  <a:schemeClr val="dk2"/>
                </a:solidFill>
              </a:defRPr>
            </a:lvl2pPr>
            <a:lvl3pPr lvl="2" rtl="0" algn="r">
              <a:buNone/>
              <a:defRPr sz="1000">
                <a:solidFill>
                  <a:schemeClr val="dk2"/>
                </a:solidFill>
              </a:defRPr>
            </a:lvl3pPr>
            <a:lvl4pPr lvl="3" rtl="0" algn="r">
              <a:buNone/>
              <a:defRPr sz="1000">
                <a:solidFill>
                  <a:schemeClr val="dk2"/>
                </a:solidFill>
              </a:defRPr>
            </a:lvl4pPr>
            <a:lvl5pPr lvl="4" rtl="0" algn="r">
              <a:buNone/>
              <a:defRPr sz="1000">
                <a:solidFill>
                  <a:schemeClr val="dk2"/>
                </a:solidFill>
              </a:defRPr>
            </a:lvl5pPr>
            <a:lvl6pPr lvl="5" rtl="0" algn="r">
              <a:buNone/>
              <a:defRPr sz="1000">
                <a:solidFill>
                  <a:schemeClr val="dk2"/>
                </a:solidFill>
              </a:defRPr>
            </a:lvl6pPr>
            <a:lvl7pPr lvl="6" rtl="0" algn="r">
              <a:buNone/>
              <a:defRPr sz="1000">
                <a:solidFill>
                  <a:schemeClr val="dk2"/>
                </a:solidFill>
              </a:defRPr>
            </a:lvl7pPr>
            <a:lvl8pPr lvl="7" rtl="0" algn="r">
              <a:buNone/>
              <a:defRPr sz="1000">
                <a:solidFill>
                  <a:schemeClr val="dk2"/>
                </a:solidFill>
              </a:defRPr>
            </a:lvl8pPr>
            <a:lvl9pPr lvl="8" rtl="0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5" Type="http://schemas.openxmlformats.org/officeDocument/2006/relationships/image" Target="../media/image5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8.png"/><Relationship Id="rId4" Type="http://schemas.openxmlformats.org/officeDocument/2006/relationships/hyperlink" Target="https://www.hackerone.com/disclosure-guidelines" TargetMode="External"/><Relationship Id="rId5" Type="http://schemas.openxmlformats.org/officeDocument/2006/relationships/hyperlink" Target="https://hackerone.com/deptofdefense" TargetMode="External"/><Relationship Id="rId6" Type="http://schemas.openxmlformats.org/officeDocument/2006/relationships/hyperlink" Target="https://18f.gsa.gov/vulnerability-disclosure-policy/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351C75"/>
        </a:solidFill>
      </p:bgPr>
    </p:bg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5"/>
          <p:cNvSpPr/>
          <p:nvPr/>
        </p:nvSpPr>
        <p:spPr>
          <a:xfrm rot="-1647737">
            <a:off x="6135335" y="4125090"/>
            <a:ext cx="3615629" cy="1802981"/>
          </a:xfrm>
          <a:prstGeom prst="doubleWave">
            <a:avLst>
              <a:gd fmla="val 6250" name="adj1"/>
              <a:gd fmla="val 0" name="adj2"/>
            </a:avLst>
          </a:prstGeom>
          <a:solidFill>
            <a:schemeClr val="accent5"/>
          </a:solidFill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25"/>
          <p:cNvSpPr txBox="1"/>
          <p:nvPr/>
        </p:nvSpPr>
        <p:spPr>
          <a:xfrm>
            <a:off x="253050" y="254250"/>
            <a:ext cx="8637900" cy="4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5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Legal Tech Cybersecurity Considerations</a:t>
            </a:r>
            <a:endParaRPr b="1" sz="55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EFEFE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EFEFE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EFEFE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EFEFEF"/>
                </a:solidFill>
                <a:latin typeface="Lato"/>
                <a:ea typeface="Lato"/>
                <a:cs typeface="Lato"/>
                <a:sym typeface="Lato"/>
              </a:rPr>
              <a:t>Jason Tashea</a:t>
            </a:r>
            <a:endParaRPr b="1" sz="3000">
              <a:solidFill>
                <a:srgbClr val="EFEFE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EFEFEF"/>
                </a:solidFill>
                <a:latin typeface="Lato"/>
                <a:ea typeface="Lato"/>
                <a:cs typeface="Lato"/>
                <a:sym typeface="Lato"/>
              </a:rPr>
              <a:t>Justice Tech Working Group, SRLN</a:t>
            </a:r>
            <a:endParaRPr b="1" sz="3000">
              <a:solidFill>
                <a:srgbClr val="EFEFE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EFEFEF"/>
                </a:solidFill>
                <a:latin typeface="Lato"/>
                <a:ea typeface="Lato"/>
                <a:cs typeface="Lato"/>
                <a:sym typeface="Lato"/>
              </a:rPr>
              <a:t>December 13, 2019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351C75"/>
        </a:solidFill>
      </p:bgPr>
    </p:bg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34"/>
          <p:cNvSpPr txBox="1"/>
          <p:nvPr>
            <p:ph type="ctrTitle"/>
          </p:nvPr>
        </p:nvSpPr>
        <p:spPr>
          <a:xfrm>
            <a:off x="311700" y="67500"/>
            <a:ext cx="8520600" cy="1279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EFEFEF"/>
                </a:solidFill>
              </a:rPr>
              <a:t>Thank You</a:t>
            </a:r>
            <a:endParaRPr>
              <a:solidFill>
                <a:srgbClr val="EFEFEF"/>
              </a:solidFill>
            </a:endParaRPr>
          </a:p>
        </p:txBody>
      </p:sp>
      <p:sp>
        <p:nvSpPr>
          <p:cNvPr id="182" name="Google Shape;182;p34"/>
          <p:cNvSpPr txBox="1"/>
          <p:nvPr>
            <p:ph idx="1" type="subTitle"/>
          </p:nvPr>
        </p:nvSpPr>
        <p:spPr>
          <a:xfrm>
            <a:off x="1132225" y="1491275"/>
            <a:ext cx="7763700" cy="31272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400">
                <a:solidFill>
                  <a:srgbClr val="EFEFEF"/>
                </a:solidFill>
                <a:latin typeface="Lato"/>
                <a:ea typeface="Lato"/>
                <a:cs typeface="Lato"/>
                <a:sym typeface="Lato"/>
              </a:rPr>
              <a:t>Twitter:</a:t>
            </a:r>
            <a:r>
              <a:rPr lang="en" sz="3400">
                <a:solidFill>
                  <a:srgbClr val="EFEFEF"/>
                </a:solidFill>
                <a:latin typeface="Lato"/>
                <a:ea typeface="Lato"/>
                <a:cs typeface="Lato"/>
                <a:sym typeface="Lato"/>
              </a:rPr>
              <a:t> @jtashea</a:t>
            </a:r>
            <a:endParaRPr sz="3400">
              <a:solidFill>
                <a:srgbClr val="EFEFE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400">
                <a:solidFill>
                  <a:srgbClr val="EFEFEF"/>
                </a:solidFill>
                <a:latin typeface="Lato"/>
                <a:ea typeface="Lato"/>
                <a:cs typeface="Lato"/>
                <a:sym typeface="Lato"/>
              </a:rPr>
              <a:t>Email: </a:t>
            </a:r>
            <a:r>
              <a:rPr lang="en" sz="3400">
                <a:solidFill>
                  <a:srgbClr val="EFEFEF"/>
                </a:solidFill>
                <a:latin typeface="Lato"/>
                <a:ea typeface="Lato"/>
                <a:cs typeface="Lato"/>
                <a:sym typeface="Lato"/>
              </a:rPr>
              <a:t>jason@tashea.com</a:t>
            </a:r>
            <a:endParaRPr sz="3400">
              <a:solidFill>
                <a:srgbClr val="EFEFE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400">
                <a:solidFill>
                  <a:srgbClr val="EFEFEF"/>
                </a:solidFill>
                <a:latin typeface="Lato"/>
                <a:ea typeface="Lato"/>
                <a:cs typeface="Lato"/>
                <a:sym typeface="Lato"/>
              </a:rPr>
              <a:t>Website: </a:t>
            </a:r>
            <a:r>
              <a:rPr lang="en" sz="3400">
                <a:solidFill>
                  <a:srgbClr val="EFEFEF"/>
                </a:solidFill>
                <a:latin typeface="Lato"/>
                <a:ea typeface="Lato"/>
                <a:cs typeface="Lato"/>
                <a:sym typeface="Lato"/>
              </a:rPr>
              <a:t>tashea.com</a:t>
            </a:r>
            <a:endParaRPr b="1" sz="3400">
              <a:solidFill>
                <a:srgbClr val="EFEFE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400">
                <a:solidFill>
                  <a:srgbClr val="EFEFEF"/>
                </a:solidFill>
                <a:latin typeface="Lato"/>
                <a:ea typeface="Lato"/>
                <a:cs typeface="Lato"/>
                <a:sym typeface="Lato"/>
              </a:rPr>
              <a:t>Newsletter:</a:t>
            </a:r>
            <a:r>
              <a:rPr lang="en" sz="3400">
                <a:solidFill>
                  <a:srgbClr val="EFEFEF"/>
                </a:solidFill>
                <a:latin typeface="Lato"/>
                <a:ea typeface="Lato"/>
                <a:cs typeface="Lato"/>
                <a:sym typeface="Lato"/>
              </a:rPr>
              <a:t> justicetech.substack.com</a:t>
            </a:r>
            <a:endParaRPr sz="3400">
              <a:solidFill>
                <a:srgbClr val="EFEFE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83" name="Google Shape;183;p34"/>
          <p:cNvSpPr/>
          <p:nvPr/>
        </p:nvSpPr>
        <p:spPr>
          <a:xfrm flipH="1" rot="-9152263">
            <a:off x="6091110" y="-774010"/>
            <a:ext cx="3615629" cy="1802981"/>
          </a:xfrm>
          <a:prstGeom prst="doubleWave">
            <a:avLst>
              <a:gd fmla="val 6250" name="adj1"/>
              <a:gd fmla="val 0" name="adj2"/>
            </a:avLst>
          </a:prstGeom>
          <a:solidFill>
            <a:schemeClr val="accent5"/>
          </a:solidFill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351C75"/>
        </a:solidFill>
      </p:bgPr>
    </p:bg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6"/>
          <p:cNvSpPr/>
          <p:nvPr/>
        </p:nvSpPr>
        <p:spPr>
          <a:xfrm rot="-1647737">
            <a:off x="6135335" y="4125090"/>
            <a:ext cx="3615629" cy="1802981"/>
          </a:xfrm>
          <a:prstGeom prst="doubleWave">
            <a:avLst>
              <a:gd fmla="val 6250" name="adj1"/>
              <a:gd fmla="val 0" name="adj2"/>
            </a:avLst>
          </a:prstGeom>
          <a:solidFill>
            <a:schemeClr val="accent5"/>
          </a:solidFill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06" name="Google Shape;106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91750" y="849425"/>
            <a:ext cx="4990275" cy="3331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351C75"/>
        </a:solidFill>
      </p:bgPr>
    </p:bg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7"/>
          <p:cNvSpPr/>
          <p:nvPr/>
        </p:nvSpPr>
        <p:spPr>
          <a:xfrm rot="-1647737">
            <a:off x="6135335" y="4125090"/>
            <a:ext cx="3615629" cy="1802981"/>
          </a:xfrm>
          <a:prstGeom prst="doubleWave">
            <a:avLst>
              <a:gd fmla="val 6250" name="adj1"/>
              <a:gd fmla="val 0" name="adj2"/>
            </a:avLst>
          </a:prstGeom>
          <a:solidFill>
            <a:schemeClr val="accent5"/>
          </a:solidFill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27"/>
          <p:cNvSpPr txBox="1"/>
          <p:nvPr/>
        </p:nvSpPr>
        <p:spPr>
          <a:xfrm>
            <a:off x="253050" y="301025"/>
            <a:ext cx="8637900" cy="38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600">
                <a:solidFill>
                  <a:srgbClr val="EFEFEF"/>
                </a:solidFill>
                <a:latin typeface="Lato"/>
                <a:ea typeface="Lato"/>
                <a:cs typeface="Lato"/>
                <a:sym typeface="Lato"/>
              </a:rPr>
              <a:t>What are we going to talk about?</a:t>
            </a:r>
            <a:endParaRPr b="1" sz="3600">
              <a:solidFill>
                <a:srgbClr val="EFEFE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EFEFEF"/>
              </a:solidFill>
              <a:latin typeface="Lato"/>
              <a:ea typeface="Lato"/>
              <a:cs typeface="Lato"/>
              <a:sym typeface="Lato"/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EFEFEF"/>
              </a:buClr>
              <a:buSzPts val="2800"/>
              <a:buFont typeface="Lato"/>
              <a:buChar char="●"/>
            </a:pPr>
            <a:r>
              <a:rPr b="1" lang="en" sz="2800">
                <a:solidFill>
                  <a:srgbClr val="EFEFEF"/>
                </a:solidFill>
                <a:latin typeface="Lato"/>
                <a:ea typeface="Lato"/>
                <a:cs typeface="Lato"/>
                <a:sym typeface="Lato"/>
              </a:rPr>
              <a:t>Cybersecurity threats.</a:t>
            </a:r>
            <a:endParaRPr b="1" sz="2800">
              <a:solidFill>
                <a:srgbClr val="EFEFE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rgbClr val="EFEFEF"/>
              </a:solidFill>
              <a:latin typeface="Lato"/>
              <a:ea typeface="Lato"/>
              <a:cs typeface="Lato"/>
              <a:sym typeface="Lato"/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EFEFEF"/>
              </a:buClr>
              <a:buSzPts val="2800"/>
              <a:buFont typeface="Lato"/>
              <a:buChar char="●"/>
            </a:pPr>
            <a:r>
              <a:rPr b="1" lang="en" sz="2800">
                <a:solidFill>
                  <a:srgbClr val="EFEFEF"/>
                </a:solidFill>
                <a:latin typeface="Lato"/>
                <a:ea typeface="Lato"/>
                <a:cs typeface="Lato"/>
                <a:sym typeface="Lato"/>
              </a:rPr>
              <a:t>Legal ethics and cybersecurity.</a:t>
            </a:r>
            <a:endParaRPr b="1" sz="2800">
              <a:solidFill>
                <a:srgbClr val="EFEFE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rgbClr val="EFEFEF"/>
              </a:solidFill>
              <a:latin typeface="Lato"/>
              <a:ea typeface="Lato"/>
              <a:cs typeface="Lato"/>
              <a:sym typeface="Lato"/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EFEFEF"/>
              </a:buClr>
              <a:buSzPts val="2800"/>
              <a:buFont typeface="Lato"/>
              <a:buChar char="●"/>
            </a:pPr>
            <a:r>
              <a:rPr b="1" lang="en" sz="2800">
                <a:solidFill>
                  <a:srgbClr val="EFEFEF"/>
                </a:solidFill>
                <a:latin typeface="Lato"/>
                <a:ea typeface="Lato"/>
                <a:cs typeface="Lato"/>
                <a:sym typeface="Lato"/>
              </a:rPr>
              <a:t>How people, process and technology can improve cybersecurity in legal technology.</a:t>
            </a:r>
            <a:endParaRPr b="1" sz="2800">
              <a:solidFill>
                <a:srgbClr val="EFEFE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rgbClr val="EFEFE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rgbClr val="EFEFEF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351C75"/>
        </a:solidFill>
      </p:bgPr>
    </p:bg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8"/>
          <p:cNvSpPr/>
          <p:nvPr/>
        </p:nvSpPr>
        <p:spPr>
          <a:xfrm rot="-8633219">
            <a:off x="7185802" y="-416044"/>
            <a:ext cx="3615495" cy="1803094"/>
          </a:xfrm>
          <a:prstGeom prst="doubleWave">
            <a:avLst>
              <a:gd fmla="val 6250" name="adj1"/>
              <a:gd fmla="val 0" name="adj2"/>
            </a:avLst>
          </a:prstGeom>
          <a:solidFill>
            <a:schemeClr val="accent5"/>
          </a:solidFill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28"/>
          <p:cNvSpPr/>
          <p:nvPr/>
        </p:nvSpPr>
        <p:spPr>
          <a:xfrm>
            <a:off x="396025" y="1027325"/>
            <a:ext cx="2057400" cy="2057400"/>
          </a:xfrm>
          <a:prstGeom prst="ellipse">
            <a:avLst/>
          </a:prstGeom>
          <a:noFill/>
          <a:ln cap="flat" cmpd="sng" w="762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19" name="Google Shape;119;p28"/>
          <p:cNvCxnSpPr>
            <a:stCxn id="118" idx="0"/>
          </p:cNvCxnSpPr>
          <p:nvPr/>
        </p:nvCxnSpPr>
        <p:spPr>
          <a:xfrm>
            <a:off x="1424725" y="1027325"/>
            <a:ext cx="6600" cy="1068900"/>
          </a:xfrm>
          <a:prstGeom prst="straightConnector1">
            <a:avLst/>
          </a:prstGeom>
          <a:noFill/>
          <a:ln cap="flat" cmpd="sng" w="76200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0" name="Google Shape;120;p28"/>
          <p:cNvCxnSpPr>
            <a:stCxn id="118" idx="6"/>
          </p:cNvCxnSpPr>
          <p:nvPr/>
        </p:nvCxnSpPr>
        <p:spPr>
          <a:xfrm rot="10800000">
            <a:off x="1435825" y="2056025"/>
            <a:ext cx="1017600" cy="0"/>
          </a:xfrm>
          <a:prstGeom prst="straightConnector1">
            <a:avLst/>
          </a:prstGeom>
          <a:noFill/>
          <a:ln cap="flat" cmpd="sng" w="76200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121" name="Google Shape;121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32950" y="1027325"/>
            <a:ext cx="1946600" cy="1946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Google Shape;122;p2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462525" y="1027313"/>
            <a:ext cx="4047000" cy="2124675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28"/>
          <p:cNvSpPr txBox="1"/>
          <p:nvPr/>
        </p:nvSpPr>
        <p:spPr>
          <a:xfrm>
            <a:off x="396025" y="92225"/>
            <a:ext cx="8642700" cy="9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600">
                <a:solidFill>
                  <a:srgbClr val="EFEFEF"/>
                </a:solidFill>
                <a:latin typeface="Lato"/>
                <a:ea typeface="Lato"/>
                <a:cs typeface="Lato"/>
                <a:sym typeface="Lato"/>
              </a:rPr>
              <a:t>Dangers and Damages</a:t>
            </a:r>
            <a:endParaRPr b="1" sz="3600">
              <a:solidFill>
                <a:srgbClr val="EFEFEF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24" name="Google Shape;124;p28"/>
          <p:cNvSpPr txBox="1"/>
          <p:nvPr/>
        </p:nvSpPr>
        <p:spPr>
          <a:xfrm>
            <a:off x="215875" y="3327025"/>
            <a:ext cx="2424300" cy="73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~¼ of law firms self-report a breach </a:t>
            </a:r>
            <a:endParaRPr sz="18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25" name="Google Shape;125;p28"/>
          <p:cNvSpPr txBox="1"/>
          <p:nvPr/>
        </p:nvSpPr>
        <p:spPr>
          <a:xfrm>
            <a:off x="3103625" y="3327025"/>
            <a:ext cx="2764800" cy="73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IP Theft costs the U.S. potentially $600B a year</a:t>
            </a:r>
            <a:endParaRPr sz="18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26" name="Google Shape;126;p28"/>
          <p:cNvSpPr txBox="1"/>
          <p:nvPr/>
        </p:nvSpPr>
        <p:spPr>
          <a:xfrm>
            <a:off x="6221200" y="3327025"/>
            <a:ext cx="2570100" cy="73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A breach costs a company an  average of $7.35M</a:t>
            </a:r>
            <a:endParaRPr sz="18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351C75"/>
        </a:solidFill>
      </p:bgPr>
    </p:bg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9"/>
          <p:cNvSpPr txBox="1"/>
          <p:nvPr/>
        </p:nvSpPr>
        <p:spPr>
          <a:xfrm>
            <a:off x="548350" y="1231375"/>
            <a:ext cx="3174600" cy="646500"/>
          </a:xfrm>
          <a:prstGeom prst="rect">
            <a:avLst/>
          </a:prstGeom>
          <a:noFill/>
          <a:ln cap="flat" cmpd="sng" w="38100">
            <a:solidFill>
              <a:srgbClr val="E0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EFEFEF"/>
                </a:solidFill>
                <a:latin typeface="Lato"/>
                <a:ea typeface="Lato"/>
                <a:cs typeface="Lato"/>
                <a:sym typeface="Lato"/>
              </a:rPr>
              <a:t>1.1 Competence</a:t>
            </a:r>
            <a:endParaRPr b="1" sz="3000">
              <a:solidFill>
                <a:srgbClr val="EFEFEF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32" name="Google Shape;132;p29"/>
          <p:cNvSpPr txBox="1"/>
          <p:nvPr/>
        </p:nvSpPr>
        <p:spPr>
          <a:xfrm>
            <a:off x="548350" y="4137175"/>
            <a:ext cx="4409700" cy="646500"/>
          </a:xfrm>
          <a:prstGeom prst="rect">
            <a:avLst/>
          </a:prstGeom>
          <a:noFill/>
          <a:ln cap="flat" cmpd="sng" w="38100">
            <a:solidFill>
              <a:srgbClr val="E0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EFEFEF"/>
                </a:solidFill>
                <a:latin typeface="Lato"/>
                <a:ea typeface="Lato"/>
                <a:cs typeface="Lato"/>
                <a:sym typeface="Lato"/>
              </a:rPr>
              <a:t>5.1-5.3 Responsibilities</a:t>
            </a:r>
            <a:endParaRPr b="1" sz="3000">
              <a:solidFill>
                <a:srgbClr val="EFEFEF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33" name="Google Shape;133;p29"/>
          <p:cNvSpPr txBox="1"/>
          <p:nvPr/>
        </p:nvSpPr>
        <p:spPr>
          <a:xfrm>
            <a:off x="548350" y="3192838"/>
            <a:ext cx="6047100" cy="646500"/>
          </a:xfrm>
          <a:prstGeom prst="rect">
            <a:avLst/>
          </a:prstGeom>
          <a:noFill/>
          <a:ln cap="flat" cmpd="sng" w="38100">
            <a:solidFill>
              <a:srgbClr val="E0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EFEFEF"/>
                </a:solidFill>
                <a:latin typeface="Lato"/>
                <a:ea typeface="Lato"/>
                <a:cs typeface="Lato"/>
                <a:sym typeface="Lato"/>
              </a:rPr>
              <a:t>1.6 Confidentiality of Information</a:t>
            </a:r>
            <a:endParaRPr b="1" sz="3000">
              <a:solidFill>
                <a:srgbClr val="EFEFEF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34" name="Google Shape;134;p29"/>
          <p:cNvSpPr txBox="1"/>
          <p:nvPr/>
        </p:nvSpPr>
        <p:spPr>
          <a:xfrm>
            <a:off x="548350" y="2248500"/>
            <a:ext cx="3838800" cy="646500"/>
          </a:xfrm>
          <a:prstGeom prst="rect">
            <a:avLst/>
          </a:prstGeom>
          <a:noFill/>
          <a:ln cap="flat" cmpd="sng" w="38100">
            <a:solidFill>
              <a:srgbClr val="E0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EFEFEF"/>
                </a:solidFill>
                <a:latin typeface="Lato"/>
                <a:ea typeface="Lato"/>
                <a:cs typeface="Lato"/>
                <a:sym typeface="Lato"/>
              </a:rPr>
              <a:t>1.4 Communications</a:t>
            </a:r>
            <a:endParaRPr b="1" sz="3000">
              <a:solidFill>
                <a:srgbClr val="EFEFEF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35" name="Google Shape;135;p29"/>
          <p:cNvSpPr txBox="1"/>
          <p:nvPr/>
        </p:nvSpPr>
        <p:spPr>
          <a:xfrm>
            <a:off x="416175" y="296275"/>
            <a:ext cx="8642700" cy="9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600">
                <a:solidFill>
                  <a:srgbClr val="EFEFEF"/>
                </a:solidFill>
                <a:latin typeface="Lato"/>
                <a:ea typeface="Lato"/>
                <a:cs typeface="Lato"/>
                <a:sym typeface="Lato"/>
              </a:rPr>
              <a:t>Legal Ethics &amp; Cybersecurity</a:t>
            </a:r>
            <a:endParaRPr b="1" sz="3600">
              <a:solidFill>
                <a:srgbClr val="EFEFEF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36" name="Google Shape;136;p29"/>
          <p:cNvSpPr/>
          <p:nvPr/>
        </p:nvSpPr>
        <p:spPr>
          <a:xfrm rot="-1647737">
            <a:off x="6135335" y="4125090"/>
            <a:ext cx="3615629" cy="1802981"/>
          </a:xfrm>
          <a:prstGeom prst="doubleWave">
            <a:avLst>
              <a:gd fmla="val 6250" name="adj1"/>
              <a:gd fmla="val 0" name="adj2"/>
            </a:avLst>
          </a:prstGeom>
          <a:solidFill>
            <a:schemeClr val="accent5"/>
          </a:solidFill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351C75"/>
        </a:solidFill>
      </p:bgPr>
    </p:bg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30"/>
          <p:cNvSpPr txBox="1"/>
          <p:nvPr/>
        </p:nvSpPr>
        <p:spPr>
          <a:xfrm>
            <a:off x="548350" y="1231375"/>
            <a:ext cx="3174600" cy="646500"/>
          </a:xfrm>
          <a:prstGeom prst="rect">
            <a:avLst/>
          </a:prstGeom>
          <a:noFill/>
          <a:ln cap="flat" cmpd="sng" w="38100">
            <a:solidFill>
              <a:srgbClr val="E0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EFEFEF"/>
                </a:solidFill>
                <a:latin typeface="Lato"/>
                <a:ea typeface="Lato"/>
                <a:cs typeface="Lato"/>
                <a:sym typeface="Lato"/>
              </a:rPr>
              <a:t>1.1 Competence</a:t>
            </a:r>
            <a:endParaRPr b="1" sz="3000">
              <a:solidFill>
                <a:srgbClr val="EFEFEF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2" name="Google Shape;142;p30"/>
          <p:cNvSpPr txBox="1"/>
          <p:nvPr/>
        </p:nvSpPr>
        <p:spPr>
          <a:xfrm>
            <a:off x="548350" y="4137175"/>
            <a:ext cx="4409700" cy="646500"/>
          </a:xfrm>
          <a:prstGeom prst="rect">
            <a:avLst/>
          </a:prstGeom>
          <a:noFill/>
          <a:ln cap="flat" cmpd="sng" w="38100">
            <a:solidFill>
              <a:srgbClr val="E0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EFEFEF"/>
                </a:solidFill>
                <a:latin typeface="Lato"/>
                <a:ea typeface="Lato"/>
                <a:cs typeface="Lato"/>
                <a:sym typeface="Lato"/>
              </a:rPr>
              <a:t>5.1-5.3 Responsibilities</a:t>
            </a:r>
            <a:endParaRPr b="1" sz="3000">
              <a:solidFill>
                <a:srgbClr val="EFEFEF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3" name="Google Shape;143;p30"/>
          <p:cNvSpPr txBox="1"/>
          <p:nvPr/>
        </p:nvSpPr>
        <p:spPr>
          <a:xfrm>
            <a:off x="548350" y="3192838"/>
            <a:ext cx="6047100" cy="646500"/>
          </a:xfrm>
          <a:prstGeom prst="rect">
            <a:avLst/>
          </a:prstGeom>
          <a:noFill/>
          <a:ln cap="flat" cmpd="sng" w="38100">
            <a:solidFill>
              <a:srgbClr val="E0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EFEFEF"/>
                </a:solidFill>
                <a:latin typeface="Lato"/>
                <a:ea typeface="Lato"/>
                <a:cs typeface="Lato"/>
                <a:sym typeface="Lato"/>
              </a:rPr>
              <a:t>1.6 Confidentiality of Information</a:t>
            </a:r>
            <a:endParaRPr b="1" sz="3000">
              <a:solidFill>
                <a:srgbClr val="EFEFEF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4" name="Google Shape;144;p30"/>
          <p:cNvSpPr txBox="1"/>
          <p:nvPr/>
        </p:nvSpPr>
        <p:spPr>
          <a:xfrm>
            <a:off x="548350" y="2248500"/>
            <a:ext cx="3838800" cy="646500"/>
          </a:xfrm>
          <a:prstGeom prst="rect">
            <a:avLst/>
          </a:prstGeom>
          <a:noFill/>
          <a:ln cap="flat" cmpd="sng" w="38100">
            <a:solidFill>
              <a:srgbClr val="E0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EFEFEF"/>
                </a:solidFill>
                <a:latin typeface="Lato"/>
                <a:ea typeface="Lato"/>
                <a:cs typeface="Lato"/>
                <a:sym typeface="Lato"/>
              </a:rPr>
              <a:t>1.4 Communications</a:t>
            </a:r>
            <a:endParaRPr b="1" sz="3000">
              <a:solidFill>
                <a:srgbClr val="EFEFEF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5" name="Google Shape;145;p30"/>
          <p:cNvSpPr txBox="1"/>
          <p:nvPr/>
        </p:nvSpPr>
        <p:spPr>
          <a:xfrm>
            <a:off x="416175" y="296275"/>
            <a:ext cx="8642700" cy="9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600">
                <a:solidFill>
                  <a:srgbClr val="EFEFEF"/>
                </a:solidFill>
                <a:latin typeface="Lato"/>
                <a:ea typeface="Lato"/>
                <a:cs typeface="Lato"/>
                <a:sym typeface="Lato"/>
              </a:rPr>
              <a:t>Legal Ethics &amp; Cybersecurity</a:t>
            </a:r>
            <a:endParaRPr b="1" sz="3600">
              <a:solidFill>
                <a:srgbClr val="EFEFEF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6" name="Google Shape;146;p30"/>
          <p:cNvSpPr/>
          <p:nvPr/>
        </p:nvSpPr>
        <p:spPr>
          <a:xfrm rot="-1647737">
            <a:off x="6135335" y="4125090"/>
            <a:ext cx="3615629" cy="1802981"/>
          </a:xfrm>
          <a:prstGeom prst="doubleWave">
            <a:avLst>
              <a:gd fmla="val 6250" name="adj1"/>
              <a:gd fmla="val 0" name="adj2"/>
            </a:avLst>
          </a:prstGeom>
          <a:solidFill>
            <a:schemeClr val="accent5"/>
          </a:solidFill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30"/>
          <p:cNvSpPr/>
          <p:nvPr/>
        </p:nvSpPr>
        <p:spPr>
          <a:xfrm>
            <a:off x="472300" y="2193977"/>
            <a:ext cx="4039500" cy="790200"/>
          </a:xfrm>
          <a:prstGeom prst="rect">
            <a:avLst/>
          </a:prstGeom>
          <a:solidFill>
            <a:srgbClr val="351C75">
              <a:alpha val="69830"/>
            </a:srgbClr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30"/>
          <p:cNvSpPr/>
          <p:nvPr/>
        </p:nvSpPr>
        <p:spPr>
          <a:xfrm>
            <a:off x="448000" y="4048025"/>
            <a:ext cx="4630200" cy="790200"/>
          </a:xfrm>
          <a:prstGeom prst="rect">
            <a:avLst/>
          </a:prstGeom>
          <a:solidFill>
            <a:srgbClr val="351C75">
              <a:alpha val="69830"/>
            </a:srgbClr>
          </a:solidFill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351C75"/>
        </a:solidFill>
      </p:bgPr>
    </p:bg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31"/>
          <p:cNvSpPr/>
          <p:nvPr/>
        </p:nvSpPr>
        <p:spPr>
          <a:xfrm rot="-9267968">
            <a:off x="6321470" y="-815573"/>
            <a:ext cx="3615637" cy="1803053"/>
          </a:xfrm>
          <a:prstGeom prst="doubleWave">
            <a:avLst>
              <a:gd fmla="val 6250" name="adj1"/>
              <a:gd fmla="val 0" name="adj2"/>
            </a:avLst>
          </a:prstGeom>
          <a:solidFill>
            <a:schemeClr val="accent5"/>
          </a:solidFill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31"/>
          <p:cNvSpPr txBox="1"/>
          <p:nvPr/>
        </p:nvSpPr>
        <p:spPr>
          <a:xfrm>
            <a:off x="263775" y="143875"/>
            <a:ext cx="4934100" cy="7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600">
                <a:solidFill>
                  <a:srgbClr val="EFEFEF"/>
                </a:solidFill>
                <a:latin typeface="Lato"/>
                <a:ea typeface="Lato"/>
                <a:cs typeface="Lato"/>
                <a:sym typeface="Lato"/>
              </a:rPr>
              <a:t>“Reasonable Efforts”</a:t>
            </a:r>
            <a:endParaRPr b="1" sz="3600">
              <a:solidFill>
                <a:srgbClr val="EFEFEF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155" name="Google Shape;155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73598" y="1678638"/>
            <a:ext cx="1753675" cy="1753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6" name="Google Shape;156;p3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73425" y="1602963"/>
            <a:ext cx="1905000" cy="1905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7" name="Google Shape;157;p3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585275" y="1602975"/>
            <a:ext cx="1905000" cy="1905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8" name="Google Shape;158;p31"/>
          <p:cNvSpPr txBox="1"/>
          <p:nvPr/>
        </p:nvSpPr>
        <p:spPr>
          <a:xfrm>
            <a:off x="194300" y="3823025"/>
            <a:ext cx="2424300" cy="73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Train to spot phishing attacks</a:t>
            </a:r>
            <a:endParaRPr sz="18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9" name="Google Shape;159;p31"/>
          <p:cNvSpPr txBox="1"/>
          <p:nvPr/>
        </p:nvSpPr>
        <p:spPr>
          <a:xfrm>
            <a:off x="3286351" y="3888925"/>
            <a:ext cx="2571300" cy="73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Update your </a:t>
            </a:r>
            <a:endParaRPr sz="18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password game</a:t>
            </a:r>
            <a:endParaRPr sz="18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(haveibeenpwned.com)</a:t>
            </a:r>
            <a:endParaRPr sz="18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60" name="Google Shape;160;p31"/>
          <p:cNvSpPr txBox="1"/>
          <p:nvPr/>
        </p:nvSpPr>
        <p:spPr>
          <a:xfrm>
            <a:off x="6482300" y="3888925"/>
            <a:ext cx="2424300" cy="73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Know where your devices are</a:t>
            </a:r>
            <a:endParaRPr sz="18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351C75"/>
        </a:solidFill>
      </p:bgPr>
    </p:bg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32"/>
          <p:cNvSpPr/>
          <p:nvPr/>
        </p:nvSpPr>
        <p:spPr>
          <a:xfrm rot="-9267968">
            <a:off x="-583730" y="4186827"/>
            <a:ext cx="3615637" cy="1803053"/>
          </a:xfrm>
          <a:prstGeom prst="doubleWave">
            <a:avLst>
              <a:gd fmla="val 6250" name="adj1"/>
              <a:gd fmla="val 0" name="adj2"/>
            </a:avLst>
          </a:prstGeom>
          <a:solidFill>
            <a:schemeClr val="accent5"/>
          </a:solidFill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32"/>
          <p:cNvSpPr txBox="1"/>
          <p:nvPr/>
        </p:nvSpPr>
        <p:spPr>
          <a:xfrm>
            <a:off x="263775" y="143875"/>
            <a:ext cx="8602200" cy="7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600">
                <a:solidFill>
                  <a:srgbClr val="EFEFEF"/>
                </a:solidFill>
                <a:latin typeface="Lato"/>
                <a:ea typeface="Lato"/>
                <a:cs typeface="Lato"/>
                <a:sym typeface="Lato"/>
              </a:rPr>
              <a:t>Vulnerability Disclosure Policies </a:t>
            </a:r>
            <a:endParaRPr b="1" sz="3600">
              <a:solidFill>
                <a:srgbClr val="EFEFEF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167" name="Google Shape;167;p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9695" y="1340175"/>
            <a:ext cx="2117274" cy="2219076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Google Shape;168;p32"/>
          <p:cNvSpPr txBox="1"/>
          <p:nvPr/>
        </p:nvSpPr>
        <p:spPr>
          <a:xfrm>
            <a:off x="2965975" y="878875"/>
            <a:ext cx="5829900" cy="281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Lato"/>
              <a:buChar char="●"/>
            </a:pPr>
            <a:r>
              <a:rPr lang="en" sz="24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A contract between white hat hackers and software developers.</a:t>
            </a:r>
            <a:endParaRPr sz="24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Lato"/>
              <a:buChar char="●"/>
            </a:pPr>
            <a:r>
              <a:rPr lang="en" sz="24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Every company or organization making software should have one.</a:t>
            </a:r>
            <a:endParaRPr sz="24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Lato"/>
              <a:buChar char="●"/>
            </a:pPr>
            <a:r>
              <a:rPr lang="en" sz="24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Organizations should </a:t>
            </a:r>
            <a:r>
              <a:rPr lang="en" sz="24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require</a:t>
            </a:r>
            <a:r>
              <a:rPr lang="en" sz="24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 a VDP for software vendors.</a:t>
            </a:r>
            <a:endParaRPr sz="24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Lato"/>
              <a:buChar char="●"/>
            </a:pPr>
            <a:r>
              <a:rPr lang="en" sz="24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Templates are at </a:t>
            </a:r>
            <a:r>
              <a:rPr lang="en" sz="2400" u="sng">
                <a:solidFill>
                  <a:schemeClr val="hlink"/>
                </a:solidFill>
                <a:latin typeface="Lato"/>
                <a:ea typeface="Lato"/>
                <a:cs typeface="Lato"/>
                <a:sym typeface="Lato"/>
                <a:hlinkClick r:id="rId4"/>
              </a:rPr>
              <a:t>HackerOne</a:t>
            </a:r>
            <a:r>
              <a:rPr lang="en" sz="24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, the </a:t>
            </a:r>
            <a:r>
              <a:rPr lang="en" sz="2400" u="sng">
                <a:solidFill>
                  <a:schemeClr val="hlink"/>
                </a:solidFill>
                <a:latin typeface="Lato"/>
                <a:ea typeface="Lato"/>
                <a:cs typeface="Lato"/>
                <a:sym typeface="Lato"/>
                <a:hlinkClick r:id="rId5"/>
              </a:rPr>
              <a:t>U.S. Dept. of Defense</a:t>
            </a:r>
            <a:r>
              <a:rPr lang="en" sz="24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 &amp; </a:t>
            </a:r>
            <a:r>
              <a:rPr lang="en" sz="2400" u="sng">
                <a:solidFill>
                  <a:schemeClr val="hlink"/>
                </a:solidFill>
                <a:latin typeface="Lato"/>
                <a:ea typeface="Lato"/>
                <a:cs typeface="Lato"/>
                <a:sym typeface="Lato"/>
                <a:hlinkClick r:id="rId6"/>
              </a:rPr>
              <a:t>18F</a:t>
            </a:r>
            <a:endParaRPr sz="24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351C75"/>
        </a:solidFill>
      </p:bgPr>
    </p:bg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3"/>
          <p:cNvSpPr/>
          <p:nvPr/>
        </p:nvSpPr>
        <p:spPr>
          <a:xfrm rot="-9267968">
            <a:off x="-583730" y="4186827"/>
            <a:ext cx="3615637" cy="1803053"/>
          </a:xfrm>
          <a:prstGeom prst="doubleWave">
            <a:avLst>
              <a:gd fmla="val 6250" name="adj1"/>
              <a:gd fmla="val 0" name="adj2"/>
            </a:avLst>
          </a:prstGeom>
          <a:solidFill>
            <a:schemeClr val="accent5"/>
          </a:solidFill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33"/>
          <p:cNvSpPr txBox="1"/>
          <p:nvPr/>
        </p:nvSpPr>
        <p:spPr>
          <a:xfrm>
            <a:off x="263775" y="143875"/>
            <a:ext cx="8602200" cy="7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600">
                <a:solidFill>
                  <a:srgbClr val="EFEFEF"/>
                </a:solidFill>
                <a:latin typeface="Lato"/>
                <a:ea typeface="Lato"/>
                <a:cs typeface="Lato"/>
                <a:sym typeface="Lato"/>
              </a:rPr>
              <a:t>Bug Bounties</a:t>
            </a:r>
            <a:endParaRPr b="1" sz="3600">
              <a:solidFill>
                <a:srgbClr val="EFEFEF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75" name="Google Shape;175;p33"/>
          <p:cNvSpPr txBox="1"/>
          <p:nvPr/>
        </p:nvSpPr>
        <p:spPr>
          <a:xfrm>
            <a:off x="2965975" y="1166250"/>
            <a:ext cx="5829900" cy="281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Lato"/>
              <a:buChar char="●"/>
            </a:pPr>
            <a:r>
              <a:rPr lang="en" sz="24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A reward system for those who find bugs in software.</a:t>
            </a:r>
            <a:endParaRPr sz="24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Lato"/>
              <a:buChar char="●"/>
            </a:pPr>
            <a:r>
              <a:rPr lang="en" sz="24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They require more resources than a VDP.</a:t>
            </a:r>
            <a:endParaRPr sz="24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Lato"/>
              <a:buChar char="●"/>
            </a:pPr>
            <a:r>
              <a:rPr lang="en" sz="24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They are not for every company, especially early stage ones.</a:t>
            </a:r>
            <a:endParaRPr sz="24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176" name="Google Shape;176;p3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6675" y="1166250"/>
            <a:ext cx="2057190" cy="23119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