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ctb.ku.edu/en" TargetMode="External"/><Relationship Id="rId3" Type="http://schemas.openxmlformats.org/officeDocument/2006/relationships/hyperlink" Target="https://www.usertesting.com/" TargetMode="External"/><Relationship Id="rId4" Type="http://schemas.openxmlformats.org/officeDocument/2006/relationships/hyperlink" Target="https://www.userinterviews.com/" TargetMode="External"/><Relationship Id="rId5" Type="http://schemas.openxmlformats.org/officeDocument/2006/relationships/hyperlink" Target="https://www.srln.org/taxonomy/term/737" TargetMode="External"/><Relationship Id="rId6" Type="http://schemas.openxmlformats.org/officeDocument/2006/relationships/hyperlink" Target="https://youtu.be/XlH3Flsh9x4" TargetMode="Externa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3b32038f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3b32038f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a3b32038fe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a3b32038fe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a3b32038fe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a3b32038fe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a3b32038fe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a3b32038fe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a3b32038fe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a3b32038fe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a3b32038fe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a3b32038fe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a3b32038fe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a3b32038fe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a3b32038fe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a3b32038fe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Feedback provides 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a3b32038fe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a3b32038fe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Examples</a:t>
            </a:r>
            <a:endParaRPr>
              <a:solidFill>
                <a:schemeClr val="dk1"/>
              </a:solidFill>
            </a:endParaRPr>
          </a:p>
          <a:p>
            <a:pPr indent="-2984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</a:pPr>
            <a:r>
              <a:rPr lang="en">
                <a:solidFill>
                  <a:schemeClr val="dk1"/>
                </a:solidFill>
              </a:rPr>
              <a:t>Florida JFA</a:t>
            </a:r>
            <a:endParaRPr>
              <a:solidFill>
                <a:schemeClr val="dk1"/>
              </a:solidFill>
            </a:endParaRPr>
          </a:p>
          <a:p>
            <a:pPr indent="-2984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</a:pPr>
            <a:r>
              <a:rPr lang="en">
                <a:solidFill>
                  <a:schemeClr val="dk1"/>
                </a:solidFill>
              </a:rPr>
              <a:t>RePresent Games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Other resources to explore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u="sng">
                <a:solidFill>
                  <a:srgbClr val="1155CC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https://ctb.ku.edu/en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https://www.usertesting.com/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https://www.userinterviews.com/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u="sng">
                <a:solidFill>
                  <a:srgbClr val="1155CC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https://www.srln.org/taxonomy/term/737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Mathias Burton Problem Solving Call video - </a:t>
            </a:r>
            <a:r>
              <a:rPr lang="en" u="sng">
                <a:solidFill>
                  <a:srgbClr val="1155CC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https://youtu.be/XlH3Flsh9x4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a3b32038fe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a3b32038fe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a3b32038fe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a3b32038fe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Does the device used to deliver the help in fact improve service?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Does the litigant succeed in the necessary tasks? Do they understand the process? Do they feel successful?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Does the system improve as intended?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a3b32038fe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a3b32038fe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Does the device used to deliver the help in fact improve service?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Does the litigant succeed in the necessary tasks? Do they understand the process? Do they feel successful?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Does the system improve as intended?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twitter.com/A2JEG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ww.srln.org/taxonomy/term/737" TargetMode="External"/><Relationship Id="rId4" Type="http://schemas.openxmlformats.org/officeDocument/2006/relationships/hyperlink" Target="https://youtu.be/XlH3Flsh9x4" TargetMode="External"/><Relationship Id="rId5" Type="http://schemas.openxmlformats.org/officeDocument/2006/relationships/hyperlink" Target="https://ctb.ku.edu/en" TargetMode="External"/><Relationship Id="rId6" Type="http://schemas.openxmlformats.org/officeDocument/2006/relationships/hyperlink" Target="https://www.usertesting.com/" TargetMode="External"/><Relationship Id="rId7" Type="http://schemas.openxmlformats.org/officeDocument/2006/relationships/hyperlink" Target="https://www.userinterviews.com/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477699"/>
            <a:ext cx="8520600" cy="102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/>
              <a:t>Securing User Feedback</a:t>
            </a:r>
            <a:endParaRPr sz="4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/>
              <a:t>Non-Lawyer Navigator Programs</a:t>
            </a:r>
            <a:endParaRPr sz="4200"/>
          </a:p>
        </p:txBody>
      </p:sp>
      <p:sp>
        <p:nvSpPr>
          <p:cNvPr id="55" name="Google Shape;55;p13"/>
          <p:cNvSpPr txBox="1"/>
          <p:nvPr/>
        </p:nvSpPr>
        <p:spPr>
          <a:xfrm>
            <a:off x="2797775" y="3042925"/>
            <a:ext cx="5616000" cy="13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1"/>
                </a:solidFill>
              </a:rPr>
              <a:t>Eduardo Gonzalez</a:t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solidFill>
                  <a:schemeClr val="dk1"/>
                </a:solidFill>
              </a:rPr>
              <a:t>Projects Manager</a:t>
            </a:r>
            <a:r>
              <a:rPr lang="en" sz="1200">
                <a:solidFill>
                  <a:schemeClr val="dk1"/>
                </a:solidFill>
              </a:rPr>
              <a:t>, Self-Represented Litigation Network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Washington, D.C.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Twitter: </a:t>
            </a:r>
            <a:r>
              <a:rPr lang="en" sz="11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A2JEG</a:t>
            </a:r>
            <a:endParaRPr sz="1100" u="sng">
              <a:solidFill>
                <a:srgbClr val="1155CC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eduardo@srln.org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3575" y="2808200"/>
            <a:ext cx="2301750" cy="172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4188" y="152400"/>
            <a:ext cx="5995632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</a:rPr>
              <a:t>Useful resources</a:t>
            </a:r>
            <a:endParaRPr sz="4300"/>
          </a:p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914775" y="1092050"/>
            <a:ext cx="7301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SRLN Resources: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>
                <a:solidFill>
                  <a:schemeClr val="dk1"/>
                </a:solidFill>
              </a:rPr>
              <a:t>Human Centered Design section: </a:t>
            </a:r>
            <a:r>
              <a:rPr lang="en" sz="13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https://www.srln.org/taxonomy/term/737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>
                <a:solidFill>
                  <a:schemeClr val="dk1"/>
                </a:solidFill>
              </a:rPr>
              <a:t>SRLN Problem Solving Call - Mathias Burton’s presentation on remote usability testing &amp; user feedback: </a:t>
            </a:r>
            <a:r>
              <a:rPr lang="en" sz="1300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https://youtu.be/XlH3Flsh9x4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Community Toolbox: </a:t>
            </a:r>
            <a:r>
              <a:rPr lang="en" sz="1300" u="sng">
                <a:solidFill>
                  <a:srgbClr val="1155CC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https://ctb.ku.edu/en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User Testing: </a:t>
            </a:r>
            <a:r>
              <a:rPr lang="en" sz="1300" u="sng">
                <a:solidFill>
                  <a:srgbClr val="1155CC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https://www.usertesting.com/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User Interviews: </a:t>
            </a:r>
            <a:r>
              <a:rPr lang="en" sz="1300" u="sng">
                <a:solidFill>
                  <a:srgbClr val="1155CC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https://www.userinterviews.com/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1388100" y="46740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>
                <a:solidFill>
                  <a:schemeClr val="dk2"/>
                </a:solidFill>
              </a:rPr>
              <a:t>Thank you!</a:t>
            </a:r>
            <a:endParaRPr sz="23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3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300">
                <a:solidFill>
                  <a:schemeClr val="dk2"/>
                </a:solidFill>
              </a:rPr>
              <a:t>Please feel free to reach out: eduardo@srln.org</a:t>
            </a:r>
            <a:endParaRPr sz="57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User Feedback - high level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Activating Feedback Mechanisms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Q&amp;A</a:t>
            </a:r>
            <a:endParaRPr sz="1700"/>
          </a:p>
        </p:txBody>
      </p:sp>
      <p:sp>
        <p:nvSpPr>
          <p:cNvPr id="63" name="Google Shape;63;p1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User Feedback - high level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Activating Feedback Mechanisms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Q&amp;A</a:t>
            </a:r>
            <a:endParaRPr sz="1700"/>
          </a:p>
        </p:txBody>
      </p:sp>
      <p:sp>
        <p:nvSpPr>
          <p:cNvPr id="70" name="Google Shape;70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Takeaway:</a:t>
            </a:r>
            <a:endParaRPr sz="17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Taking the time to formulate what you want to know and why, and how you will/can use feedback information will provide you with a better understanding of the opportunities you need to find or create to accomplish your feedback goals.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You can start simple and build towards more complex analysis.</a:t>
            </a:r>
            <a:endParaRPr sz="1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490250" y="450150"/>
            <a:ext cx="81654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Feedback Framework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Feedback Mechanisms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Framework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“User”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Litigant/SRL/Public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Navigator - help agent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System professional - court 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“Feedback”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Reaction or performance of a task used as a basis for improvement </a:t>
            </a:r>
            <a:endParaRPr sz="1900"/>
          </a:p>
        </p:txBody>
      </p:sp>
      <p:sp>
        <p:nvSpPr>
          <p:cNvPr id="82" name="Google Shape;82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Mechanisms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“User”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Litigant/SRL/Public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Navigator - help agent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System professional - court 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“Feedback”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Reaction or performance of a task used as a basis for improvement </a:t>
            </a:r>
            <a:endParaRPr sz="1900"/>
          </a:p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Spectrum of Feedback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Simple</a:t>
            </a:r>
            <a:endParaRPr sz="13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Reactions</a:t>
            </a:r>
            <a:endParaRPr sz="13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Observations</a:t>
            </a:r>
            <a:endParaRPr sz="13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One-way response</a:t>
            </a:r>
            <a:endParaRPr sz="13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Moderate</a:t>
            </a:r>
            <a:endParaRPr sz="13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Surveys</a:t>
            </a:r>
            <a:endParaRPr sz="13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Feedback boxes</a:t>
            </a:r>
            <a:endParaRPr sz="13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Complex</a:t>
            </a:r>
            <a:endParaRPr sz="13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Interviews</a:t>
            </a:r>
            <a:endParaRPr sz="13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Focus Groups</a:t>
            </a:r>
            <a:endParaRPr sz="13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Usability Testing</a:t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1388100" y="484675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Activating Feedback Mechanisms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What does this mean?</a:t>
            </a:r>
            <a:endParaRPr sz="18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For navigator: tools navigators are equipped with to serve the litigant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For litigant: the service and content they receive to assist in navigating process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For system professional: litigant’s expectation and behavior after assistance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What does this mean?</a:t>
            </a:r>
            <a:endParaRPr sz="18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For navigator: tools navigators are equipped with to serve the litigant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For litigant: the service and content they receive to assist in navigating process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For system professional: litigant’s expectation and behavior after assistance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Common Tools</a:t>
            </a:r>
            <a:endParaRPr sz="18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Existing information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Journey Mapping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Personas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Cultivating feedback channels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chemeClr val="dk1"/>
                </a:solidFill>
              </a:rPr>
              <a:t>Team debrief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